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84" r:id="rId1"/>
  </p:sldMasterIdLst>
  <p:notesMasterIdLst>
    <p:notesMasterId r:id="rId39"/>
  </p:notesMasterIdLst>
  <p:sldIdLst>
    <p:sldId id="262" r:id="rId2"/>
    <p:sldId id="263" r:id="rId3"/>
    <p:sldId id="257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94" r:id="rId23"/>
    <p:sldId id="283" r:id="rId24"/>
    <p:sldId id="295" r:id="rId25"/>
    <p:sldId id="284" r:id="rId26"/>
    <p:sldId id="296" r:id="rId27"/>
    <p:sldId id="285" r:id="rId28"/>
    <p:sldId id="297" r:id="rId29"/>
    <p:sldId id="293" r:id="rId30"/>
    <p:sldId id="286" r:id="rId31"/>
    <p:sldId id="287" r:id="rId32"/>
    <p:sldId id="288" r:id="rId33"/>
    <p:sldId id="289" r:id="rId34"/>
    <p:sldId id="298" r:id="rId35"/>
    <p:sldId id="290" r:id="rId36"/>
    <p:sldId id="291" r:id="rId37"/>
    <p:sldId id="292" r:id="rId3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169" autoAdjust="0"/>
    <p:restoredTop sz="67330" autoAdjust="0"/>
  </p:normalViewPr>
  <p:slideViewPr>
    <p:cSldViewPr snapToGrid="0" snapToObjects="1">
      <p:cViewPr>
        <p:scale>
          <a:sx n="50" d="100"/>
          <a:sy n="50" d="100"/>
        </p:scale>
        <p:origin x="-828" y="-7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A6B7D9-EC9E-9542-8C50-BB9079546BEE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574E6-B51E-114A-AC7C-FF2E521D4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717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6B8781-B2DC-435E-B184-96FB1E92B96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04631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82526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82526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82526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82526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82526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6287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3218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471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8252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8252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82526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82526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82526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8252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853601"/>
            <a:ext cx="5039360" cy="1102519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26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2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942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08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31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88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15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99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69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6" y="1649097"/>
            <a:ext cx="8259127" cy="789304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7" y="2444197"/>
            <a:ext cx="8259127" cy="1125140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01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56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75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29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9179"/>
            <a:ext cx="8229600" cy="85725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402080"/>
            <a:ext cx="8229597" cy="3192544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202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9179"/>
            <a:ext cx="8229600" cy="85725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402080"/>
            <a:ext cx="3911597" cy="3192544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402080"/>
            <a:ext cx="4084320" cy="319254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86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97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470346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4743376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© Caplin Systems Ltd. 2012 </a:t>
            </a:r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4401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4860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80000"/>
        <a:buFont typeface="Lucida Grande"/>
        <a:buChar char="▶"/>
        <a:defRPr sz="32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957600" indent="-4284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Font typeface="Arial"/>
        <a:buChar char="▶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66400" algn="l" defTabSz="457200" rtl="0" eaLnBrk="1" latinLnBrk="0" hangingPunct="1">
        <a:lnSpc>
          <a:spcPct val="100000"/>
        </a:lnSpc>
        <a:spcBef>
          <a:spcPts val="576"/>
        </a:spcBef>
        <a:buClr>
          <a:schemeClr val="bg1">
            <a:lumMod val="65000"/>
          </a:schemeClr>
        </a:buClr>
        <a:buSzPct val="50000"/>
        <a:buFont typeface="Lucida Grande"/>
        <a:buChar char="▶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50000"/>
        <a:buFont typeface="Lucida Grande"/>
        <a:buChar char="▶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212200" indent="-4572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Font typeface="+mj-lt"/>
        <a:buAutoNum type="arabi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mailto:../../../@maximized='true')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Caplin Trader 3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err="1" smtClean="0"/>
              <a:t>Webcentric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57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Towers</a:t>
            </a:r>
            <a:endParaRPr lang="en-GB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28801" y="1026318"/>
            <a:ext cx="5486398" cy="3856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485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Terraces</a:t>
            </a:r>
            <a:endParaRPr lang="en-GB" dirty="0"/>
          </a:p>
        </p:txBody>
      </p:sp>
      <p:sp>
        <p:nvSpPr>
          <p:cNvPr id="4" name="Rounded Rectangle 3"/>
          <p:cNvSpPr/>
          <p:nvPr/>
        </p:nvSpPr>
        <p:spPr>
          <a:xfrm>
            <a:off x="457200" y="1330036"/>
            <a:ext cx="8229600" cy="3396343"/>
          </a:xfrm>
          <a:prstGeom prst="roundRect">
            <a:avLst>
              <a:gd name="adj" fmla="val 5129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  <a:lin ang="16200000" scaled="0"/>
          </a:gradFill>
          <a:ln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ounded Rectangle 4"/>
          <p:cNvSpPr/>
          <p:nvPr/>
        </p:nvSpPr>
        <p:spPr>
          <a:xfrm>
            <a:off x="665018" y="1520042"/>
            <a:ext cx="3811979" cy="3028207"/>
          </a:xfrm>
          <a:prstGeom prst="roundRect">
            <a:avLst>
              <a:gd name="adj" fmla="val 7218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/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ounded Rectangle 5"/>
          <p:cNvSpPr/>
          <p:nvPr/>
        </p:nvSpPr>
        <p:spPr>
          <a:xfrm>
            <a:off x="4655128" y="1520042"/>
            <a:ext cx="3833750" cy="3028207"/>
          </a:xfrm>
          <a:prstGeom prst="roundRect">
            <a:avLst>
              <a:gd name="adj" fmla="val 7218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/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09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Terraces</a:t>
            </a:r>
            <a:endParaRPr lang="en-GB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22269" y="1026092"/>
            <a:ext cx="5532120" cy="38895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18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Stacks</a:t>
            </a:r>
            <a:endParaRPr lang="en-GB" dirty="0"/>
          </a:p>
        </p:txBody>
      </p:sp>
      <p:sp>
        <p:nvSpPr>
          <p:cNvPr id="4" name="Rounded Rectangle 3"/>
          <p:cNvSpPr/>
          <p:nvPr/>
        </p:nvSpPr>
        <p:spPr>
          <a:xfrm>
            <a:off x="457200" y="1330036"/>
            <a:ext cx="8229600" cy="3396343"/>
          </a:xfrm>
          <a:prstGeom prst="roundRect">
            <a:avLst>
              <a:gd name="adj" fmla="val 5129"/>
            </a:avLst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3"/>
              </a:gs>
            </a:gsLst>
            <a:lin ang="16200000" scaled="0"/>
          </a:gradFill>
          <a:ln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ounded Rectangle 5"/>
          <p:cNvSpPr/>
          <p:nvPr/>
        </p:nvSpPr>
        <p:spPr>
          <a:xfrm>
            <a:off x="665019" y="1520043"/>
            <a:ext cx="7564582" cy="2778825"/>
          </a:xfrm>
          <a:prstGeom prst="roundRect">
            <a:avLst>
              <a:gd name="adj" fmla="val 7218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/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ounded Rectangle 4"/>
          <p:cNvSpPr/>
          <p:nvPr/>
        </p:nvSpPr>
        <p:spPr>
          <a:xfrm>
            <a:off x="862940" y="1650670"/>
            <a:ext cx="7580416" cy="2802577"/>
          </a:xfrm>
          <a:prstGeom prst="roundRect">
            <a:avLst>
              <a:gd name="adj" fmla="val 7218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/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ounded Rectangle 6"/>
          <p:cNvSpPr/>
          <p:nvPr/>
        </p:nvSpPr>
        <p:spPr>
          <a:xfrm>
            <a:off x="1023257" y="1769423"/>
            <a:ext cx="7580416" cy="2802577"/>
          </a:xfrm>
          <a:prstGeom prst="roundRect">
            <a:avLst>
              <a:gd name="adj" fmla="val 7218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/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573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Stacks</a:t>
            </a:r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26685" y="1025128"/>
            <a:ext cx="5502096" cy="3864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761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 Complex Layout</a:t>
            </a:r>
            <a:endParaRPr lang="en-GB" dirty="0"/>
          </a:p>
        </p:txBody>
      </p:sp>
      <p:sp>
        <p:nvSpPr>
          <p:cNvPr id="4" name="Rounded Rectangle 3"/>
          <p:cNvSpPr/>
          <p:nvPr/>
        </p:nvSpPr>
        <p:spPr>
          <a:xfrm>
            <a:off x="457200" y="1330036"/>
            <a:ext cx="8229600" cy="3396343"/>
          </a:xfrm>
          <a:prstGeom prst="roundRect">
            <a:avLst>
              <a:gd name="adj" fmla="val 5129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  <a:lin ang="16200000" scaled="0"/>
          </a:gradFill>
          <a:ln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ounded Rectangle 6"/>
          <p:cNvSpPr/>
          <p:nvPr/>
        </p:nvSpPr>
        <p:spPr>
          <a:xfrm>
            <a:off x="621475" y="1520042"/>
            <a:ext cx="3867397" cy="3065813"/>
          </a:xfrm>
          <a:prstGeom prst="roundRect">
            <a:avLst>
              <a:gd name="adj" fmla="val 5129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2"/>
              </a:gs>
            </a:gsLst>
            <a:lin ang="16200000" scaled="0"/>
          </a:gradFill>
          <a:ln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ounded Rectangle 7"/>
          <p:cNvSpPr/>
          <p:nvPr/>
        </p:nvSpPr>
        <p:spPr>
          <a:xfrm>
            <a:off x="760021" y="3180607"/>
            <a:ext cx="3598223" cy="1248889"/>
          </a:xfrm>
          <a:prstGeom prst="roundRect">
            <a:avLst>
              <a:gd name="adj" fmla="val 7218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/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ounded Rectangle 8"/>
          <p:cNvSpPr/>
          <p:nvPr/>
        </p:nvSpPr>
        <p:spPr>
          <a:xfrm>
            <a:off x="6662057" y="1520042"/>
            <a:ext cx="1862447" cy="3047009"/>
          </a:xfrm>
          <a:prstGeom prst="roundRect">
            <a:avLst>
              <a:gd name="adj" fmla="val 7218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/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ed Rectangle 9"/>
          <p:cNvSpPr/>
          <p:nvPr/>
        </p:nvSpPr>
        <p:spPr>
          <a:xfrm>
            <a:off x="756061" y="1673428"/>
            <a:ext cx="3598223" cy="1354777"/>
          </a:xfrm>
          <a:prstGeom prst="roundRect">
            <a:avLst>
              <a:gd name="adj" fmla="val 5129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  <a:lin ang="16200000" scaled="0"/>
          </a:gradFill>
          <a:ln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ounded Rectangle 4"/>
          <p:cNvSpPr/>
          <p:nvPr/>
        </p:nvSpPr>
        <p:spPr>
          <a:xfrm>
            <a:off x="890649" y="1762490"/>
            <a:ext cx="1579419" cy="1176651"/>
          </a:xfrm>
          <a:prstGeom prst="roundRect">
            <a:avLst>
              <a:gd name="adj" fmla="val 7218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/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ounded Rectangle 10"/>
          <p:cNvSpPr/>
          <p:nvPr/>
        </p:nvSpPr>
        <p:spPr>
          <a:xfrm>
            <a:off x="2648197" y="1762490"/>
            <a:ext cx="1579420" cy="1176651"/>
          </a:xfrm>
          <a:prstGeom prst="roundRect">
            <a:avLst>
              <a:gd name="adj" fmla="val 7218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/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ounded Rectangle 11"/>
          <p:cNvSpPr/>
          <p:nvPr/>
        </p:nvSpPr>
        <p:spPr>
          <a:xfrm>
            <a:off x="4655129" y="1520042"/>
            <a:ext cx="1864424" cy="3047009"/>
          </a:xfrm>
          <a:prstGeom prst="roundRect">
            <a:avLst>
              <a:gd name="adj" fmla="val 5129"/>
            </a:avLst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3"/>
              </a:gs>
            </a:gsLst>
            <a:lin ang="16200000" scaled="0"/>
          </a:gradFill>
          <a:ln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ounded Rectangle 5"/>
          <p:cNvSpPr/>
          <p:nvPr/>
        </p:nvSpPr>
        <p:spPr>
          <a:xfrm>
            <a:off x="4809507" y="1647701"/>
            <a:ext cx="1306285" cy="2496787"/>
          </a:xfrm>
          <a:prstGeom prst="roundRect">
            <a:avLst>
              <a:gd name="adj" fmla="val 7218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/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ounded Rectangle 13"/>
          <p:cNvSpPr/>
          <p:nvPr/>
        </p:nvSpPr>
        <p:spPr>
          <a:xfrm>
            <a:off x="4961907" y="1800101"/>
            <a:ext cx="1306285" cy="2496787"/>
          </a:xfrm>
          <a:prstGeom prst="roundRect">
            <a:avLst>
              <a:gd name="adj" fmla="val 7218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/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ounded Rectangle 14"/>
          <p:cNvSpPr/>
          <p:nvPr/>
        </p:nvSpPr>
        <p:spPr>
          <a:xfrm>
            <a:off x="5114307" y="1952501"/>
            <a:ext cx="1306285" cy="2496787"/>
          </a:xfrm>
          <a:prstGeom prst="roundRect">
            <a:avLst>
              <a:gd name="adj" fmla="val 7218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/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7453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5" grpId="0" animBg="1"/>
      <p:bldP spid="11" grpId="0" animBg="1"/>
      <p:bldP spid="12" grpId="0" animBg="1"/>
      <p:bldP spid="6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 Complex Layout</a:t>
            </a:r>
            <a:endParaRPr lang="en-GB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22447" y="1018779"/>
            <a:ext cx="5575299" cy="39179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4938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Dialogs</a:t>
            </a:r>
            <a:endParaRPr lang="en-GB" dirty="0"/>
          </a:p>
        </p:txBody>
      </p:sp>
      <p:sp>
        <p:nvSpPr>
          <p:cNvPr id="4" name="Rounded Rectangle 3"/>
          <p:cNvSpPr/>
          <p:nvPr/>
        </p:nvSpPr>
        <p:spPr>
          <a:xfrm>
            <a:off x="457200" y="1330036"/>
            <a:ext cx="8229600" cy="3396343"/>
          </a:xfrm>
          <a:prstGeom prst="roundRect">
            <a:avLst>
              <a:gd name="adj" fmla="val 5129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  <a:lin ang="16200000" scaled="0"/>
          </a:gradFill>
          <a:ln>
            <a:solidFill>
              <a:schemeClr val="tx1"/>
            </a:solidFill>
            <a:round/>
          </a:ln>
          <a:effectLst>
            <a:outerShdw blurRad="40000" dist="2286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ounded Rectangle 6"/>
          <p:cNvSpPr/>
          <p:nvPr/>
        </p:nvSpPr>
        <p:spPr>
          <a:xfrm>
            <a:off x="621475" y="1520042"/>
            <a:ext cx="3867397" cy="3065813"/>
          </a:xfrm>
          <a:prstGeom prst="roundRect">
            <a:avLst>
              <a:gd name="adj" fmla="val 5129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2"/>
              </a:gs>
            </a:gsLst>
            <a:lin ang="16200000" scaled="0"/>
          </a:gradFill>
          <a:ln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ounded Rectangle 7"/>
          <p:cNvSpPr/>
          <p:nvPr/>
        </p:nvSpPr>
        <p:spPr>
          <a:xfrm>
            <a:off x="760021" y="3180607"/>
            <a:ext cx="3598223" cy="1248889"/>
          </a:xfrm>
          <a:prstGeom prst="roundRect">
            <a:avLst>
              <a:gd name="adj" fmla="val 7218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/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ounded Rectangle 8"/>
          <p:cNvSpPr/>
          <p:nvPr/>
        </p:nvSpPr>
        <p:spPr>
          <a:xfrm>
            <a:off x="6662057" y="1520042"/>
            <a:ext cx="1862447" cy="3047009"/>
          </a:xfrm>
          <a:prstGeom prst="roundRect">
            <a:avLst>
              <a:gd name="adj" fmla="val 7218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/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ed Rectangle 9"/>
          <p:cNvSpPr/>
          <p:nvPr/>
        </p:nvSpPr>
        <p:spPr>
          <a:xfrm>
            <a:off x="756061" y="1673428"/>
            <a:ext cx="3598223" cy="1354777"/>
          </a:xfrm>
          <a:prstGeom prst="roundRect">
            <a:avLst>
              <a:gd name="adj" fmla="val 5129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  <a:lin ang="16200000" scaled="0"/>
          </a:gradFill>
          <a:ln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ounded Rectangle 4"/>
          <p:cNvSpPr/>
          <p:nvPr/>
        </p:nvSpPr>
        <p:spPr>
          <a:xfrm>
            <a:off x="890649" y="1762490"/>
            <a:ext cx="1579419" cy="1176651"/>
          </a:xfrm>
          <a:prstGeom prst="roundRect">
            <a:avLst>
              <a:gd name="adj" fmla="val 7218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/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ounded Rectangle 10"/>
          <p:cNvSpPr/>
          <p:nvPr/>
        </p:nvSpPr>
        <p:spPr>
          <a:xfrm>
            <a:off x="2648197" y="1762490"/>
            <a:ext cx="1579420" cy="1176651"/>
          </a:xfrm>
          <a:prstGeom prst="roundRect">
            <a:avLst>
              <a:gd name="adj" fmla="val 7218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/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ounded Rectangle 11"/>
          <p:cNvSpPr/>
          <p:nvPr/>
        </p:nvSpPr>
        <p:spPr>
          <a:xfrm>
            <a:off x="4655129" y="1520042"/>
            <a:ext cx="1864424" cy="3047009"/>
          </a:xfrm>
          <a:prstGeom prst="roundRect">
            <a:avLst>
              <a:gd name="adj" fmla="val 5129"/>
            </a:avLst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3"/>
              </a:gs>
            </a:gsLst>
            <a:lin ang="16200000" scaled="0"/>
          </a:gradFill>
          <a:ln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ounded Rectangle 5"/>
          <p:cNvSpPr/>
          <p:nvPr/>
        </p:nvSpPr>
        <p:spPr>
          <a:xfrm>
            <a:off x="4809507" y="1647701"/>
            <a:ext cx="1306285" cy="2496787"/>
          </a:xfrm>
          <a:prstGeom prst="roundRect">
            <a:avLst>
              <a:gd name="adj" fmla="val 7218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/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ounded Rectangle 13"/>
          <p:cNvSpPr/>
          <p:nvPr/>
        </p:nvSpPr>
        <p:spPr>
          <a:xfrm>
            <a:off x="4961907" y="1800101"/>
            <a:ext cx="1306285" cy="2496787"/>
          </a:xfrm>
          <a:prstGeom prst="roundRect">
            <a:avLst>
              <a:gd name="adj" fmla="val 7218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/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ounded Rectangle 14"/>
          <p:cNvSpPr/>
          <p:nvPr/>
        </p:nvSpPr>
        <p:spPr>
          <a:xfrm>
            <a:off x="5114307" y="1952501"/>
            <a:ext cx="1306285" cy="2496787"/>
          </a:xfrm>
          <a:prstGeom prst="roundRect">
            <a:avLst>
              <a:gd name="adj" fmla="val 7218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/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ounded Rectangle 15"/>
          <p:cNvSpPr/>
          <p:nvPr/>
        </p:nvSpPr>
        <p:spPr>
          <a:xfrm>
            <a:off x="3782290" y="2041442"/>
            <a:ext cx="1579420" cy="2023012"/>
          </a:xfrm>
          <a:prstGeom prst="roundRect">
            <a:avLst>
              <a:gd name="adj" fmla="val 7218"/>
            </a:avLst>
          </a:prstGeom>
          <a:gradFill>
            <a:gsLst>
              <a:gs pos="0">
                <a:srgbClr val="AE78D6"/>
              </a:gs>
              <a:gs pos="100000">
                <a:srgbClr val="7030A0"/>
              </a:gs>
            </a:gsLst>
          </a:gradFill>
          <a:ln w="34925">
            <a:solidFill>
              <a:schemeClr val="tx1"/>
            </a:solidFill>
            <a:prstDash val="dash"/>
          </a:ln>
          <a:effectLst>
            <a:outerShdw blurRad="139700" dist="165100" dir="4140000" sx="106000" sy="106000" rotWithShape="0">
              <a:srgbClr val="000000">
                <a:alpha val="5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644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Dialogs</a:t>
            </a:r>
            <a:endParaRPr lang="en-GB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22450" y="1014802"/>
            <a:ext cx="5537199" cy="3894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035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22450" y="1014802"/>
            <a:ext cx="5537199" cy="3894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Something Is Still Missing</a:t>
            </a:r>
            <a:endParaRPr lang="en-GB" dirty="0"/>
          </a:p>
        </p:txBody>
      </p:sp>
      <p:sp>
        <p:nvSpPr>
          <p:cNvPr id="3" name="Oval 2"/>
          <p:cNvSpPr/>
          <p:nvPr/>
        </p:nvSpPr>
        <p:spPr>
          <a:xfrm>
            <a:off x="1732724" y="929326"/>
            <a:ext cx="1496291" cy="308759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/>
          <p:cNvSpPr/>
          <p:nvPr/>
        </p:nvSpPr>
        <p:spPr>
          <a:xfrm>
            <a:off x="4143086" y="930893"/>
            <a:ext cx="1878281" cy="308759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5" name="Group 14"/>
          <p:cNvGrpSpPr/>
          <p:nvPr/>
        </p:nvGrpSpPr>
        <p:grpSpPr>
          <a:xfrm>
            <a:off x="558140" y="1192868"/>
            <a:ext cx="1393711" cy="869503"/>
            <a:chOff x="558140" y="1192868"/>
            <a:chExt cx="1393711" cy="869503"/>
          </a:xfrm>
        </p:grpSpPr>
        <p:cxnSp>
          <p:nvCxnSpPr>
            <p:cNvPr id="8" name="Straight Arrow Connector 7"/>
            <p:cNvCxnSpPr>
              <a:endCxn id="3" idx="3"/>
            </p:cNvCxnSpPr>
            <p:nvPr/>
          </p:nvCxnSpPr>
          <p:spPr>
            <a:xfrm flipV="1">
              <a:off x="1020206" y="1192868"/>
              <a:ext cx="931645" cy="520230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558140" y="1693039"/>
              <a:ext cx="9156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solidFill>
                    <a:srgbClr val="FF0000"/>
                  </a:solidFill>
                </a:rPr>
                <a:t>Handle</a:t>
              </a:r>
              <a:endParaRPr lang="en-GB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746299" y="1194435"/>
            <a:ext cx="2713944" cy="873321"/>
            <a:chOff x="5746299" y="1194435"/>
            <a:chExt cx="2713944" cy="873321"/>
          </a:xfrm>
        </p:grpSpPr>
        <p:cxnSp>
          <p:nvCxnSpPr>
            <p:cNvPr id="10" name="Straight Arrow Connector 9"/>
            <p:cNvCxnSpPr>
              <a:endCxn id="5" idx="5"/>
            </p:cNvCxnSpPr>
            <p:nvPr/>
          </p:nvCxnSpPr>
          <p:spPr>
            <a:xfrm flipH="1" flipV="1">
              <a:off x="5746299" y="1194435"/>
              <a:ext cx="1842611" cy="512313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7467599" y="1698424"/>
              <a:ext cx="9926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err="1" smtClean="0">
                  <a:solidFill>
                    <a:srgbClr val="FF0000"/>
                  </a:solidFill>
                </a:rPr>
                <a:t>Tabstrip</a:t>
              </a:r>
              <a:endParaRPr lang="en-GB" dirty="0">
                <a:solidFill>
                  <a:srgbClr val="FF0000"/>
                </a:solidFill>
              </a:endParaRPr>
            </a:p>
          </p:txBody>
        </p:sp>
      </p:grpSp>
      <p:sp>
        <p:nvSpPr>
          <p:cNvPr id="17" name="Rounded Rectangle 16"/>
          <p:cNvSpPr/>
          <p:nvPr/>
        </p:nvSpPr>
        <p:spPr>
          <a:xfrm>
            <a:off x="3069771" y="4006943"/>
            <a:ext cx="2830286" cy="63137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These are examples of Decorators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4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447040" y="1144509"/>
            <a:ext cx="735214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What is it?</a:t>
            </a:r>
          </a:p>
          <a:p>
            <a:endParaRPr lang="en-GB" sz="3200" b="1" dirty="0" smtClean="0"/>
          </a:p>
          <a:p>
            <a:r>
              <a:rPr lang="en-GB" sz="3200" dirty="0" smtClean="0"/>
              <a:t>A Window Manager that supports user customisable layouts.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40809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930" y="1257300"/>
            <a:ext cx="2418079" cy="1813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Persistence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5926015" y="1257300"/>
            <a:ext cx="2338754" cy="169691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 smtClean="0">
                <a:solidFill>
                  <a:schemeClr val="tx1"/>
                </a:solidFill>
              </a:rPr>
              <a:t>Webcentric</a:t>
            </a:r>
            <a:r>
              <a:rPr lang="en-GB" dirty="0" smtClean="0">
                <a:solidFill>
                  <a:schemeClr val="tx1"/>
                </a:solidFill>
              </a:rPr>
              <a:t> Servlet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Can 6"/>
          <p:cNvSpPr/>
          <p:nvPr/>
        </p:nvSpPr>
        <p:spPr>
          <a:xfrm>
            <a:off x="6352432" y="3604845"/>
            <a:ext cx="1512277" cy="1354015"/>
          </a:xfrm>
          <a:prstGeom prst="can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DB</a:t>
            </a:r>
            <a:endParaRPr lang="en-GB" dirty="0">
              <a:solidFill>
                <a:schemeClr val="tx1"/>
              </a:solidFill>
            </a:endParaRPr>
          </a:p>
        </p:txBody>
      </p:sp>
      <p:grpSp>
        <p:nvGrpSpPr>
          <p:cNvPr id="9224" name="Group 9223"/>
          <p:cNvGrpSpPr/>
          <p:nvPr/>
        </p:nvGrpSpPr>
        <p:grpSpPr>
          <a:xfrm>
            <a:off x="7613681" y="2954214"/>
            <a:ext cx="646331" cy="1127757"/>
            <a:chOff x="7613681" y="2954214"/>
            <a:chExt cx="646331" cy="1127757"/>
          </a:xfrm>
        </p:grpSpPr>
        <p:sp>
          <p:nvSpPr>
            <p:cNvPr id="26" name="TextBox 25"/>
            <p:cNvSpPr txBox="1"/>
            <p:nvPr/>
          </p:nvSpPr>
          <p:spPr>
            <a:xfrm rot="5400000">
              <a:off x="7372968" y="3194927"/>
              <a:ext cx="11277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3. Requests Application XML</a:t>
              </a:r>
              <a:endParaRPr lang="en-GB" sz="1200" dirty="0"/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>
              <a:off x="7649307" y="2954214"/>
              <a:ext cx="13178" cy="86164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223" name="Group 9222"/>
          <p:cNvGrpSpPr/>
          <p:nvPr/>
        </p:nvGrpSpPr>
        <p:grpSpPr>
          <a:xfrm>
            <a:off x="7093157" y="2953629"/>
            <a:ext cx="461665" cy="956016"/>
            <a:chOff x="7093157" y="2953629"/>
            <a:chExt cx="461665" cy="956016"/>
          </a:xfrm>
        </p:grpSpPr>
        <p:sp>
          <p:nvSpPr>
            <p:cNvPr id="38" name="TextBox 37"/>
            <p:cNvSpPr txBox="1"/>
            <p:nvPr/>
          </p:nvSpPr>
          <p:spPr>
            <a:xfrm rot="5400000">
              <a:off x="6845982" y="3200804"/>
              <a:ext cx="9560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4</a:t>
              </a:r>
              <a:r>
                <a:rPr lang="en-GB" sz="1200" dirty="0" smtClean="0"/>
                <a:t>. Returns XML</a:t>
              </a:r>
              <a:endParaRPr lang="en-GB" sz="1200" dirty="0"/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H="1" flipV="1">
              <a:off x="7109459" y="2954214"/>
              <a:ext cx="13178" cy="86164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225" name="Group 9224"/>
          <p:cNvGrpSpPr/>
          <p:nvPr/>
        </p:nvGrpSpPr>
        <p:grpSpPr>
          <a:xfrm>
            <a:off x="6440655" y="2953629"/>
            <a:ext cx="466467" cy="1024014"/>
            <a:chOff x="6440655" y="2953629"/>
            <a:chExt cx="466467" cy="1024014"/>
          </a:xfrm>
        </p:grpSpPr>
        <p:sp>
          <p:nvSpPr>
            <p:cNvPr id="45" name="TextBox 44"/>
            <p:cNvSpPr txBox="1"/>
            <p:nvPr/>
          </p:nvSpPr>
          <p:spPr>
            <a:xfrm rot="5400000">
              <a:off x="6164283" y="3234803"/>
              <a:ext cx="1024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9. Save Layout XML</a:t>
              </a:r>
              <a:endParaRPr lang="en-GB" sz="1200" dirty="0"/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>
              <a:off x="6440655" y="2954215"/>
              <a:ext cx="17585" cy="86164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3174023" y="1272539"/>
            <a:ext cx="2751992" cy="276999"/>
            <a:chOff x="3174023" y="1272539"/>
            <a:chExt cx="2751992" cy="276999"/>
          </a:xfrm>
        </p:grpSpPr>
        <p:cxnSp>
          <p:nvCxnSpPr>
            <p:cNvPr id="36" name="Straight Arrow Connector 35"/>
            <p:cNvCxnSpPr/>
            <p:nvPr/>
          </p:nvCxnSpPr>
          <p:spPr>
            <a:xfrm>
              <a:off x="3174023" y="1544809"/>
              <a:ext cx="275199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3183009" y="1272539"/>
              <a:ext cx="26843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2</a:t>
              </a:r>
              <a:r>
                <a:rPr lang="en-GB" sz="1200" dirty="0" smtClean="0"/>
                <a:t>. GET Application XML</a:t>
              </a:r>
              <a:endParaRPr lang="en-GB" sz="1200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174023" y="1623059"/>
            <a:ext cx="2751992" cy="276999"/>
            <a:chOff x="3174023" y="1569719"/>
            <a:chExt cx="2751992" cy="276999"/>
          </a:xfrm>
        </p:grpSpPr>
        <p:cxnSp>
          <p:nvCxnSpPr>
            <p:cNvPr id="20" name="Straight Arrow Connector 19"/>
            <p:cNvCxnSpPr/>
            <p:nvPr/>
          </p:nvCxnSpPr>
          <p:spPr>
            <a:xfrm flipH="1">
              <a:off x="3174023" y="1841998"/>
              <a:ext cx="275199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3183009" y="1569719"/>
              <a:ext cx="26843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5</a:t>
              </a:r>
              <a:r>
                <a:rPr lang="en-GB" sz="1200" dirty="0" smtClean="0"/>
                <a:t>. Returns XML</a:t>
              </a:r>
              <a:endParaRPr lang="en-GB" sz="1200" dirty="0"/>
            </a:p>
          </p:txBody>
        </p:sp>
      </p:grpSp>
      <p:grpSp>
        <p:nvGrpSpPr>
          <p:cNvPr id="9216" name="Group 9215"/>
          <p:cNvGrpSpPr/>
          <p:nvPr/>
        </p:nvGrpSpPr>
        <p:grpSpPr>
          <a:xfrm>
            <a:off x="3174023" y="2340677"/>
            <a:ext cx="2751992" cy="276999"/>
            <a:chOff x="3174023" y="2340677"/>
            <a:chExt cx="2751992" cy="276999"/>
          </a:xfrm>
        </p:grpSpPr>
        <p:cxnSp>
          <p:nvCxnSpPr>
            <p:cNvPr id="22" name="Straight Arrow Connector 21"/>
            <p:cNvCxnSpPr/>
            <p:nvPr/>
          </p:nvCxnSpPr>
          <p:spPr>
            <a:xfrm>
              <a:off x="3174023" y="2611315"/>
              <a:ext cx="275199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>
              <a:off x="3183009" y="2340677"/>
              <a:ext cx="26843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8</a:t>
              </a:r>
              <a:r>
                <a:rPr lang="en-GB" sz="1200" dirty="0" smtClean="0"/>
                <a:t>. POST Layout XML</a:t>
              </a:r>
              <a:endParaRPr lang="en-GB" sz="1200" dirty="0"/>
            </a:p>
          </p:txBody>
        </p:sp>
      </p:grpSp>
      <p:pic>
        <p:nvPicPr>
          <p:cNvPr id="9227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930" y="1257300"/>
            <a:ext cx="2409093" cy="1806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TextBox 50"/>
          <p:cNvSpPr txBox="1"/>
          <p:nvPr/>
        </p:nvSpPr>
        <p:spPr>
          <a:xfrm>
            <a:off x="651018" y="995540"/>
            <a:ext cx="26843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1. User logs into Application</a:t>
            </a:r>
            <a:endParaRPr lang="en-GB" sz="1200" dirty="0"/>
          </a:p>
        </p:txBody>
      </p:sp>
      <p:sp>
        <p:nvSpPr>
          <p:cNvPr id="52" name="TextBox 51"/>
          <p:cNvSpPr txBox="1"/>
          <p:nvPr/>
        </p:nvSpPr>
        <p:spPr>
          <a:xfrm>
            <a:off x="651017" y="3043979"/>
            <a:ext cx="26843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6</a:t>
            </a:r>
            <a:r>
              <a:rPr lang="en-GB" sz="1200" dirty="0" smtClean="0"/>
              <a:t>. User modifies a layout</a:t>
            </a:r>
            <a:endParaRPr lang="en-GB" sz="1200" dirty="0"/>
          </a:p>
        </p:txBody>
      </p:sp>
      <p:sp>
        <p:nvSpPr>
          <p:cNvPr id="53" name="TextBox 52"/>
          <p:cNvSpPr txBox="1"/>
          <p:nvPr/>
        </p:nvSpPr>
        <p:spPr>
          <a:xfrm>
            <a:off x="651017" y="3272579"/>
            <a:ext cx="26843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7. User saves the layout</a:t>
            </a:r>
            <a:endParaRPr lang="en-GB" sz="1200" dirty="0"/>
          </a:p>
        </p:txBody>
      </p:sp>
      <p:pic>
        <p:nvPicPr>
          <p:cNvPr id="9228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930" y="1257300"/>
            <a:ext cx="2409093" cy="1806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68673" y="5284760"/>
            <a:ext cx="2052238" cy="16060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69273" y="5284760"/>
            <a:ext cx="2052238" cy="16060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2573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0.33333 L 1.94444E-6 -0.7731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00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0.77315 L -0.56337 -0.77315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77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37 -0.77315 L 0.525 -0.77315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60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25 -0.77315 L 0.525 -0.33333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975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22450" y="1022350"/>
            <a:ext cx="5511799" cy="38734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Persistence - Panels</a:t>
            </a:r>
            <a:endParaRPr lang="en-GB" dirty="0"/>
          </a:p>
        </p:txBody>
      </p:sp>
      <p:sp>
        <p:nvSpPr>
          <p:cNvPr id="5" name="Rounded Rectangle 4"/>
          <p:cNvSpPr/>
          <p:nvPr/>
        </p:nvSpPr>
        <p:spPr>
          <a:xfrm>
            <a:off x="629392" y="1686294"/>
            <a:ext cx="7623959" cy="2695699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6">
                <a:alpha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0649" y="1686294"/>
            <a:ext cx="7362703" cy="269569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n-GB" sz="1800" dirty="0" err="1" smtClean="0">
                <a:solidFill>
                  <a:schemeClr val="accent2">
                    <a:lumMod val="75000"/>
                  </a:schemeClr>
                </a:solidFill>
              </a:rPr>
              <a:t>caplin:Panel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1800" dirty="0" smtClean="0">
                <a:solidFill>
                  <a:srgbClr val="9971AF"/>
                </a:solidFill>
              </a:rPr>
              <a:t>caption</a:t>
            </a:r>
            <a:r>
              <a:rPr lang="en-GB" sz="1800" dirty="0" smtClean="0"/>
              <a:t>=</a:t>
            </a:r>
            <a:r>
              <a:rPr lang="en-GB" sz="1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“Majors”</a:t>
            </a:r>
            <a:r>
              <a:rPr lang="en-GB" sz="1800" dirty="0" smtClean="0"/>
              <a:t> </a:t>
            </a:r>
            <a:r>
              <a:rPr lang="en-GB" sz="1800" i="1" dirty="0" err="1" smtClean="0">
                <a:solidFill>
                  <a:srgbClr val="9971AF"/>
                </a:solidFill>
              </a:rPr>
              <a:t>drop_target</a:t>
            </a:r>
            <a:r>
              <a:rPr lang="en-GB" sz="1800" i="1" dirty="0" smtClean="0"/>
              <a:t>=</a:t>
            </a:r>
            <a:r>
              <a:rPr lang="en-GB" sz="18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“SNAP_FRAMEITEM” </a:t>
            </a:r>
            <a:r>
              <a:rPr lang="en-GB" sz="1800" i="1" dirty="0" smtClean="0">
                <a:solidFill>
                  <a:srgbClr val="9971AF"/>
                </a:solidFill>
              </a:rPr>
              <a:t>decorators</a:t>
            </a:r>
            <a:r>
              <a:rPr lang="en-GB" sz="1800" i="1" dirty="0" smtClean="0"/>
              <a:t>=</a:t>
            </a:r>
            <a:r>
              <a:rPr lang="en-GB" sz="18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“</a:t>
            </a:r>
            <a:r>
              <a:rPr lang="en-GB" sz="1800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basicDecorator</a:t>
            </a:r>
            <a:r>
              <a:rPr lang="en-GB" sz="18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”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800" dirty="0">
                <a:solidFill>
                  <a:schemeClr val="accent2">
                    <a:lumMod val="75000"/>
                  </a:schemeClr>
                </a:solidFill>
              </a:rPr>
              <a:t>	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&lt;state&gt;</a:t>
            </a:r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	</a:t>
            </a:r>
            <a:r>
              <a:rPr lang="en-GB" sz="1800" dirty="0">
                <a:solidFill>
                  <a:schemeClr val="accent2">
                    <a:lumMod val="75000"/>
                  </a:schemeClr>
                </a:solidFill>
              </a:rPr>
              <a:t>	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n-GB" sz="1800" dirty="0" err="1" smtClean="0">
                <a:solidFill>
                  <a:schemeClr val="accent2">
                    <a:lumMod val="75000"/>
                  </a:schemeClr>
                </a:solidFill>
              </a:rPr>
              <a:t>caplin.grid</a:t>
            </a:r>
            <a:r>
              <a:rPr lang="en-GB" sz="1800" smtClean="0">
                <a:solidFill>
                  <a:schemeClr val="accent2">
                    <a:lumMod val="75000"/>
                  </a:schemeClr>
                </a:solidFill>
              </a:rPr>
              <a:t>-component </a:t>
            </a:r>
            <a:r>
              <a:rPr lang="en-GB" sz="1800" smtClean="0">
                <a:solidFill>
                  <a:srgbClr val="9971AF"/>
                </a:solidFill>
              </a:rPr>
              <a:t>baseGrid</a:t>
            </a:r>
            <a:r>
              <a:rPr lang="en-GB" sz="1800" dirty="0" smtClean="0"/>
              <a:t>=</a:t>
            </a:r>
            <a:r>
              <a:rPr lang="en-GB" sz="1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“</a:t>
            </a:r>
            <a:r>
              <a:rPr lang="en-GB" sz="1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FX.Major</a:t>
            </a:r>
            <a:r>
              <a:rPr lang="en-GB" sz="1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”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/&gt;</a:t>
            </a:r>
          </a:p>
          <a:p>
            <a:pPr marL="0" indent="0">
              <a:buNone/>
            </a:pPr>
            <a:r>
              <a:rPr lang="en-GB" sz="1800" dirty="0">
                <a:solidFill>
                  <a:schemeClr val="accent2">
                    <a:lumMod val="75000"/>
                  </a:schemeClr>
                </a:solidFill>
              </a:rPr>
              <a:t>	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&lt;/state&gt;</a:t>
            </a:r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n-GB" sz="1800" dirty="0" err="1" smtClean="0">
                <a:solidFill>
                  <a:schemeClr val="accent2">
                    <a:lumMod val="75000"/>
                  </a:schemeClr>
                </a:solidFill>
              </a:rPr>
              <a:t>caplin:Panel</a:t>
            </a:r>
            <a:r>
              <a:rPr lang="en-GB" sz="1800" dirty="0" smtClean="0"/>
              <a:t>&gt;</a:t>
            </a:r>
          </a:p>
          <a:p>
            <a:pPr marL="0" indent="0">
              <a:buNone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788526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Panels</a:t>
            </a:r>
            <a:endParaRPr lang="en-GB" dirty="0"/>
          </a:p>
        </p:txBody>
      </p:sp>
      <p:sp>
        <p:nvSpPr>
          <p:cNvPr id="5" name="Rounded Rectangle 4"/>
          <p:cNvSpPr/>
          <p:nvPr/>
        </p:nvSpPr>
        <p:spPr>
          <a:xfrm>
            <a:off x="629393" y="1978394"/>
            <a:ext cx="7623959" cy="2695699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6">
                <a:alpha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0649" y="1686294"/>
            <a:ext cx="7362703" cy="269569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n-GB" sz="1800" dirty="0" err="1" smtClean="0">
                <a:solidFill>
                  <a:schemeClr val="accent2">
                    <a:lumMod val="75000"/>
                  </a:schemeClr>
                </a:solidFill>
              </a:rPr>
              <a:t>caplin:Panel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1800" dirty="0" smtClean="0">
                <a:solidFill>
                  <a:srgbClr val="9971AF"/>
                </a:solidFill>
              </a:rPr>
              <a:t>caption</a:t>
            </a:r>
            <a:r>
              <a:rPr lang="en-GB" sz="1800" dirty="0" smtClean="0"/>
              <a:t>=</a:t>
            </a:r>
            <a:r>
              <a:rPr lang="en-GB" sz="1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“Majors”</a:t>
            </a:r>
            <a:r>
              <a:rPr lang="en-GB" sz="1800" dirty="0" smtClean="0"/>
              <a:t> </a:t>
            </a:r>
            <a:r>
              <a:rPr lang="en-GB" sz="1800" i="1" dirty="0" err="1" smtClean="0">
                <a:solidFill>
                  <a:srgbClr val="9971AF"/>
                </a:solidFill>
              </a:rPr>
              <a:t>drop_target</a:t>
            </a:r>
            <a:r>
              <a:rPr lang="en-GB" sz="1800" i="1" dirty="0" smtClean="0"/>
              <a:t>=</a:t>
            </a:r>
            <a:r>
              <a:rPr lang="en-GB" sz="18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“SNAP_FRAMEITEM” </a:t>
            </a:r>
            <a:r>
              <a:rPr lang="en-GB" sz="1800" i="1" dirty="0" smtClean="0">
                <a:solidFill>
                  <a:srgbClr val="9971AF"/>
                </a:solidFill>
              </a:rPr>
              <a:t>decorators</a:t>
            </a:r>
            <a:r>
              <a:rPr lang="en-GB" sz="1800" i="1" dirty="0" smtClean="0"/>
              <a:t>=</a:t>
            </a:r>
            <a:r>
              <a:rPr lang="en-GB" sz="18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“</a:t>
            </a:r>
            <a:r>
              <a:rPr lang="en-GB" sz="1800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basicDecorator</a:t>
            </a:r>
            <a:r>
              <a:rPr lang="en-GB" sz="18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”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800" dirty="0">
                <a:solidFill>
                  <a:schemeClr val="accent2">
                    <a:lumMod val="75000"/>
                  </a:schemeClr>
                </a:solidFill>
              </a:rPr>
              <a:t>	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&lt;state&gt;</a:t>
            </a:r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	</a:t>
            </a:r>
            <a:r>
              <a:rPr lang="en-GB" sz="1800" dirty="0">
                <a:solidFill>
                  <a:schemeClr val="accent2">
                    <a:lumMod val="75000"/>
                  </a:schemeClr>
                </a:solidFill>
              </a:rPr>
              <a:t>	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n-GB" sz="1800" dirty="0" err="1" smtClean="0">
                <a:solidFill>
                  <a:schemeClr val="accent2">
                    <a:lumMod val="75000"/>
                  </a:schemeClr>
                </a:solidFill>
              </a:rPr>
              <a:t>caplin.grid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-component </a:t>
            </a:r>
            <a:r>
              <a:rPr lang="en-GB" sz="1800" dirty="0" err="1" smtClean="0">
                <a:solidFill>
                  <a:srgbClr val="9971AF"/>
                </a:solidFill>
              </a:rPr>
              <a:t>baseGrid</a:t>
            </a:r>
            <a:r>
              <a:rPr lang="en-GB" sz="1800" dirty="0" smtClean="0"/>
              <a:t>=</a:t>
            </a:r>
            <a:r>
              <a:rPr lang="en-GB" sz="1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“</a:t>
            </a:r>
            <a:r>
              <a:rPr lang="en-GB" sz="1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FX.Major</a:t>
            </a:r>
            <a:r>
              <a:rPr lang="en-GB" sz="1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”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/&gt;</a:t>
            </a:r>
          </a:p>
          <a:p>
            <a:pPr marL="0" indent="0">
              <a:buNone/>
            </a:pPr>
            <a:r>
              <a:rPr lang="en-GB" sz="1800" dirty="0">
                <a:solidFill>
                  <a:schemeClr val="accent2">
                    <a:lumMod val="75000"/>
                  </a:schemeClr>
                </a:solidFill>
              </a:rPr>
              <a:t>	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&lt;/state&gt;</a:t>
            </a:r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n-GB" sz="1800" dirty="0" err="1" smtClean="0">
                <a:solidFill>
                  <a:schemeClr val="accent2">
                    <a:lumMod val="75000"/>
                  </a:schemeClr>
                </a:solidFill>
              </a:rPr>
              <a:t>caplin:Panel</a:t>
            </a:r>
            <a:r>
              <a:rPr lang="en-GB" sz="1800" dirty="0" smtClean="0"/>
              <a:t>&gt;</a:t>
            </a:r>
          </a:p>
          <a:p>
            <a:pPr marL="0" indent="0">
              <a:buNone/>
            </a:pPr>
            <a:endParaRPr lang="en-GB" sz="1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54115"/>
            <a:ext cx="848320" cy="66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9392" y="1197313"/>
            <a:ext cx="63979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GB" dirty="0" smtClean="0"/>
              <a:t>Follow the “</a:t>
            </a:r>
            <a:r>
              <a:rPr lang="en-GB" dirty="0" err="1" smtClean="0"/>
              <a:t>Webcentric</a:t>
            </a:r>
            <a:r>
              <a:rPr lang="en-GB" dirty="0" smtClean="0"/>
              <a:t>” tutorial Sections 1 to 3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dirty="0" smtClean="0"/>
              <a:t>Create a layout with one </a:t>
            </a:r>
            <a:r>
              <a:rPr lang="en-GB" dirty="0" err="1"/>
              <a:t>caplin:Panel</a:t>
            </a:r>
            <a:r>
              <a:rPr lang="en-GB" dirty="0"/>
              <a:t> containing your tile. </a:t>
            </a:r>
          </a:p>
        </p:txBody>
      </p:sp>
    </p:spTree>
    <p:extLst>
      <p:ext uri="{BB962C8B-B14F-4D97-AF65-F5344CB8AC3E}">
        <p14:creationId xmlns:p14="http://schemas.microsoft.com/office/powerpoint/2010/main" val="118594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28801" y="1026318"/>
            <a:ext cx="5486398" cy="3856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Persistence - Towers</a:t>
            </a:r>
            <a:endParaRPr lang="en-GB" dirty="0"/>
          </a:p>
        </p:txBody>
      </p:sp>
      <p:sp>
        <p:nvSpPr>
          <p:cNvPr id="5" name="Rounded Rectangle 4"/>
          <p:cNvSpPr/>
          <p:nvPr/>
        </p:nvSpPr>
        <p:spPr>
          <a:xfrm>
            <a:off x="1484416" y="1686295"/>
            <a:ext cx="3336965" cy="2363192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6">
                <a:alpha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3797" y="1686294"/>
            <a:ext cx="2844140" cy="236319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&lt;Tower </a:t>
            </a:r>
            <a:r>
              <a:rPr lang="en-GB" sz="1800" dirty="0">
                <a:solidFill>
                  <a:srgbClr val="9971AF"/>
                </a:solidFill>
              </a:rPr>
              <a:t>splitters</a:t>
            </a:r>
            <a:r>
              <a:rPr lang="en-GB" sz="1800" dirty="0"/>
              <a:t>=</a:t>
            </a:r>
            <a:r>
              <a:rPr lang="en-GB" sz="18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"true"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	&lt;</a:t>
            </a:r>
            <a:r>
              <a:rPr lang="en-GB" sz="1800" dirty="0" err="1" smtClean="0">
                <a:solidFill>
                  <a:schemeClr val="accent2">
                    <a:lumMod val="75000"/>
                  </a:schemeClr>
                </a:solidFill>
              </a:rPr>
              <a:t>FrameItems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800" dirty="0" smtClean="0"/>
              <a:t>	</a:t>
            </a:r>
            <a:r>
              <a:rPr lang="en-GB" sz="1800" dirty="0"/>
              <a:t>	</a:t>
            </a:r>
            <a:r>
              <a:rPr lang="en-GB" sz="1800" dirty="0" smtClean="0"/>
              <a:t>…</a:t>
            </a:r>
          </a:p>
          <a:p>
            <a:pPr marL="0" indent="0">
              <a:buNone/>
            </a:pPr>
            <a:r>
              <a:rPr lang="en-GB" sz="1800" dirty="0" smtClean="0"/>
              <a:t>	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n-GB" sz="1800" dirty="0" err="1" smtClean="0">
                <a:solidFill>
                  <a:schemeClr val="accent2">
                    <a:lumMod val="75000"/>
                  </a:schemeClr>
                </a:solidFill>
              </a:rPr>
              <a:t>FrameItems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&lt;/Tower&gt;</a:t>
            </a:r>
          </a:p>
        </p:txBody>
      </p:sp>
    </p:spTree>
    <p:extLst>
      <p:ext uri="{BB962C8B-B14F-4D97-AF65-F5344CB8AC3E}">
        <p14:creationId xmlns:p14="http://schemas.microsoft.com/office/powerpoint/2010/main" val="189093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Towers</a:t>
            </a:r>
            <a:endParaRPr lang="en-GB" dirty="0"/>
          </a:p>
        </p:txBody>
      </p:sp>
      <p:sp>
        <p:nvSpPr>
          <p:cNvPr id="5" name="Rounded Rectangle 4"/>
          <p:cNvSpPr/>
          <p:nvPr/>
        </p:nvSpPr>
        <p:spPr>
          <a:xfrm>
            <a:off x="1484416" y="1686295"/>
            <a:ext cx="3336965" cy="2363192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6">
                <a:alpha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3797" y="1686294"/>
            <a:ext cx="2844140" cy="236319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&lt;Tower </a:t>
            </a:r>
            <a:r>
              <a:rPr lang="en-GB" sz="1800" dirty="0">
                <a:solidFill>
                  <a:srgbClr val="9971AF"/>
                </a:solidFill>
              </a:rPr>
              <a:t>splitters</a:t>
            </a:r>
            <a:r>
              <a:rPr lang="en-GB" sz="1800" dirty="0"/>
              <a:t>=</a:t>
            </a:r>
            <a:r>
              <a:rPr lang="en-GB" sz="18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"true"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	&lt;</a:t>
            </a:r>
            <a:r>
              <a:rPr lang="en-GB" sz="1800" dirty="0" err="1" smtClean="0">
                <a:solidFill>
                  <a:schemeClr val="accent2">
                    <a:lumMod val="75000"/>
                  </a:schemeClr>
                </a:solidFill>
              </a:rPr>
              <a:t>FrameItems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800" dirty="0" smtClean="0"/>
              <a:t>	</a:t>
            </a:r>
            <a:r>
              <a:rPr lang="en-GB" sz="1800" dirty="0"/>
              <a:t>	</a:t>
            </a:r>
            <a:r>
              <a:rPr lang="en-GB" sz="1800" dirty="0" smtClean="0"/>
              <a:t>…</a:t>
            </a:r>
          </a:p>
          <a:p>
            <a:pPr marL="0" indent="0">
              <a:buNone/>
            </a:pPr>
            <a:r>
              <a:rPr lang="en-GB" sz="1800" dirty="0" smtClean="0"/>
              <a:t>	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n-GB" sz="1800" dirty="0" err="1" smtClean="0">
                <a:solidFill>
                  <a:schemeClr val="accent2">
                    <a:lumMod val="75000"/>
                  </a:schemeClr>
                </a:solidFill>
              </a:rPr>
              <a:t>FrameItems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&lt;/Tower&gt;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9392" y="1197313"/>
            <a:ext cx="7304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GB" dirty="0" smtClean="0"/>
              <a:t>Adjust your </a:t>
            </a:r>
            <a:r>
              <a:rPr lang="en-GB" dirty="0"/>
              <a:t>layout </a:t>
            </a:r>
            <a:r>
              <a:rPr lang="en-GB" dirty="0" smtClean="0"/>
              <a:t>to have two vertically aligned </a:t>
            </a:r>
            <a:r>
              <a:rPr lang="en-GB" dirty="0"/>
              <a:t>panels i.e. a </a:t>
            </a:r>
            <a:r>
              <a:rPr lang="en-GB" dirty="0" smtClean="0"/>
              <a:t>Tower</a:t>
            </a:r>
            <a:endParaRPr lang="en-GB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54115"/>
            <a:ext cx="848320" cy="66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326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22269" y="1026092"/>
            <a:ext cx="5532120" cy="38895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Persistence - Terraces</a:t>
            </a:r>
            <a:endParaRPr lang="en-GB" dirty="0"/>
          </a:p>
        </p:txBody>
      </p:sp>
      <p:sp>
        <p:nvSpPr>
          <p:cNvPr id="5" name="Rounded Rectangle 4"/>
          <p:cNvSpPr/>
          <p:nvPr/>
        </p:nvSpPr>
        <p:spPr>
          <a:xfrm>
            <a:off x="1484416" y="1686295"/>
            <a:ext cx="3336965" cy="2363192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6">
                <a:alpha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3797" y="1686294"/>
            <a:ext cx="2844140" cy="236319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&lt;Terrace</a:t>
            </a:r>
            <a:r>
              <a:rPr lang="en-GB" sz="1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1800" dirty="0">
                <a:solidFill>
                  <a:srgbClr val="9971AF"/>
                </a:solidFill>
              </a:rPr>
              <a:t>splitters</a:t>
            </a:r>
            <a:r>
              <a:rPr lang="en-GB" sz="1800" dirty="0"/>
              <a:t>=</a:t>
            </a:r>
            <a:r>
              <a:rPr lang="en-GB" sz="18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"true"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	&lt;</a:t>
            </a:r>
            <a:r>
              <a:rPr lang="en-GB" sz="1800" dirty="0" err="1" smtClean="0">
                <a:solidFill>
                  <a:schemeClr val="accent2">
                    <a:lumMod val="75000"/>
                  </a:schemeClr>
                </a:solidFill>
              </a:rPr>
              <a:t>FrameItems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800" dirty="0" smtClean="0"/>
              <a:t>	</a:t>
            </a:r>
            <a:r>
              <a:rPr lang="en-GB" sz="1800" dirty="0"/>
              <a:t>	</a:t>
            </a:r>
            <a:r>
              <a:rPr lang="en-GB" sz="1800" dirty="0" smtClean="0"/>
              <a:t>…</a:t>
            </a:r>
          </a:p>
          <a:p>
            <a:pPr marL="0" indent="0">
              <a:buNone/>
            </a:pPr>
            <a:r>
              <a:rPr lang="en-GB" sz="1800" dirty="0" smtClean="0"/>
              <a:t>	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n-GB" sz="1800" dirty="0" err="1" smtClean="0">
                <a:solidFill>
                  <a:schemeClr val="accent2">
                    <a:lumMod val="75000"/>
                  </a:schemeClr>
                </a:solidFill>
              </a:rPr>
              <a:t>FrameItems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&lt;/Terrace&gt;</a:t>
            </a:r>
          </a:p>
        </p:txBody>
      </p:sp>
    </p:spTree>
    <p:extLst>
      <p:ext uri="{BB962C8B-B14F-4D97-AF65-F5344CB8AC3E}">
        <p14:creationId xmlns:p14="http://schemas.microsoft.com/office/powerpoint/2010/main" val="404422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Terraces</a:t>
            </a:r>
            <a:endParaRPr lang="en-GB" dirty="0"/>
          </a:p>
        </p:txBody>
      </p:sp>
      <p:sp>
        <p:nvSpPr>
          <p:cNvPr id="5" name="Rounded Rectangle 4"/>
          <p:cNvSpPr/>
          <p:nvPr/>
        </p:nvSpPr>
        <p:spPr>
          <a:xfrm>
            <a:off x="1484416" y="1686295"/>
            <a:ext cx="3336965" cy="2363192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6">
                <a:alpha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3797" y="1686294"/>
            <a:ext cx="2844140" cy="236319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&lt;Terrace</a:t>
            </a:r>
            <a:r>
              <a:rPr lang="en-GB" sz="1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1800" dirty="0">
                <a:solidFill>
                  <a:srgbClr val="9971AF"/>
                </a:solidFill>
              </a:rPr>
              <a:t>splitters</a:t>
            </a:r>
            <a:r>
              <a:rPr lang="en-GB" sz="1800" dirty="0"/>
              <a:t>=</a:t>
            </a:r>
            <a:r>
              <a:rPr lang="en-GB" sz="18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"true"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	&lt;</a:t>
            </a:r>
            <a:r>
              <a:rPr lang="en-GB" sz="1800" dirty="0" err="1" smtClean="0">
                <a:solidFill>
                  <a:schemeClr val="accent2">
                    <a:lumMod val="75000"/>
                  </a:schemeClr>
                </a:solidFill>
              </a:rPr>
              <a:t>FrameItems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800" dirty="0" smtClean="0"/>
              <a:t>	</a:t>
            </a:r>
            <a:r>
              <a:rPr lang="en-GB" sz="1800" dirty="0"/>
              <a:t>	</a:t>
            </a:r>
            <a:r>
              <a:rPr lang="en-GB" sz="1800" dirty="0" smtClean="0"/>
              <a:t>…</a:t>
            </a:r>
          </a:p>
          <a:p>
            <a:pPr marL="0" indent="0">
              <a:buNone/>
            </a:pPr>
            <a:r>
              <a:rPr lang="en-GB" sz="1800" dirty="0" smtClean="0"/>
              <a:t>	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n-GB" sz="1800" dirty="0" err="1" smtClean="0">
                <a:solidFill>
                  <a:schemeClr val="accent2">
                    <a:lumMod val="75000"/>
                  </a:schemeClr>
                </a:solidFill>
              </a:rPr>
              <a:t>FrameItems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&lt;/Terrace&gt;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9392" y="1197313"/>
            <a:ext cx="7727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GB" dirty="0" smtClean="0"/>
              <a:t>Adjust your </a:t>
            </a:r>
            <a:r>
              <a:rPr lang="en-GB" dirty="0"/>
              <a:t>layout </a:t>
            </a:r>
            <a:r>
              <a:rPr lang="en-GB" dirty="0" smtClean="0"/>
              <a:t>to have two horizontally aligned </a:t>
            </a:r>
            <a:r>
              <a:rPr lang="en-GB" dirty="0"/>
              <a:t>panels i.e. a </a:t>
            </a:r>
            <a:r>
              <a:rPr lang="en-GB" dirty="0" smtClean="0"/>
              <a:t>Terrace</a:t>
            </a:r>
            <a:endParaRPr lang="en-GB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54115"/>
            <a:ext cx="848320" cy="66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316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26685" y="1025128"/>
            <a:ext cx="5502096" cy="3864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Persistence - Stack</a:t>
            </a:r>
            <a:endParaRPr lang="en-GB" dirty="0"/>
          </a:p>
        </p:txBody>
      </p:sp>
      <p:sp>
        <p:nvSpPr>
          <p:cNvPr id="5" name="Rounded Rectangle 4"/>
          <p:cNvSpPr/>
          <p:nvPr/>
        </p:nvSpPr>
        <p:spPr>
          <a:xfrm>
            <a:off x="1484416" y="1686295"/>
            <a:ext cx="4524498" cy="2363192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6">
                <a:alpha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3795" y="1686294"/>
            <a:ext cx="4013862" cy="236319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&lt;Stack </a:t>
            </a:r>
            <a:r>
              <a:rPr lang="en-GB" sz="1800" dirty="0" smtClean="0">
                <a:solidFill>
                  <a:srgbClr val="9971AF"/>
                </a:solidFill>
              </a:rPr>
              <a:t>decorators</a:t>
            </a:r>
            <a:r>
              <a:rPr lang="en-GB" sz="1800" dirty="0" smtClean="0"/>
              <a:t>=</a:t>
            </a:r>
            <a:r>
              <a:rPr lang="en-GB" sz="18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“</a:t>
            </a:r>
            <a:r>
              <a:rPr lang="en-GB" sz="18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stackDecorator</a:t>
            </a:r>
            <a:r>
              <a:rPr lang="en-GB" sz="18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"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	&lt;</a:t>
            </a:r>
            <a:r>
              <a:rPr lang="en-GB" sz="1800" dirty="0" err="1" smtClean="0">
                <a:solidFill>
                  <a:schemeClr val="accent2">
                    <a:lumMod val="75000"/>
                  </a:schemeClr>
                </a:solidFill>
              </a:rPr>
              <a:t>FrameItems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800" dirty="0" smtClean="0"/>
              <a:t>	</a:t>
            </a:r>
            <a:r>
              <a:rPr lang="en-GB" sz="1800" dirty="0"/>
              <a:t>	</a:t>
            </a:r>
            <a:r>
              <a:rPr lang="en-GB" sz="1800" dirty="0" smtClean="0"/>
              <a:t>…</a:t>
            </a:r>
          </a:p>
          <a:p>
            <a:pPr marL="0" indent="0">
              <a:buNone/>
            </a:pPr>
            <a:r>
              <a:rPr lang="en-GB" sz="1800" dirty="0" smtClean="0"/>
              <a:t>	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n-GB" sz="1800" dirty="0" err="1" smtClean="0">
                <a:solidFill>
                  <a:schemeClr val="accent2">
                    <a:lumMod val="75000"/>
                  </a:schemeClr>
                </a:solidFill>
              </a:rPr>
              <a:t>FrameItems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&lt;/Stack&gt;</a:t>
            </a:r>
          </a:p>
        </p:txBody>
      </p:sp>
    </p:spTree>
    <p:extLst>
      <p:ext uri="{BB962C8B-B14F-4D97-AF65-F5344CB8AC3E}">
        <p14:creationId xmlns:p14="http://schemas.microsoft.com/office/powerpoint/2010/main" val="306540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Stack</a:t>
            </a:r>
            <a:endParaRPr lang="en-GB" dirty="0"/>
          </a:p>
        </p:txBody>
      </p:sp>
      <p:sp>
        <p:nvSpPr>
          <p:cNvPr id="5" name="Rounded Rectangle 4"/>
          <p:cNvSpPr/>
          <p:nvPr/>
        </p:nvSpPr>
        <p:spPr>
          <a:xfrm>
            <a:off x="1484416" y="1686295"/>
            <a:ext cx="4524498" cy="2363192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6">
                <a:alpha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3795" y="1686294"/>
            <a:ext cx="4013862" cy="236319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&lt;Stack </a:t>
            </a:r>
            <a:r>
              <a:rPr lang="en-GB" sz="1800" dirty="0" smtClean="0">
                <a:solidFill>
                  <a:srgbClr val="9971AF"/>
                </a:solidFill>
              </a:rPr>
              <a:t>decorators</a:t>
            </a:r>
            <a:r>
              <a:rPr lang="en-GB" sz="1800" dirty="0" smtClean="0"/>
              <a:t>=</a:t>
            </a:r>
            <a:r>
              <a:rPr lang="en-GB" sz="18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“</a:t>
            </a:r>
            <a:r>
              <a:rPr lang="en-GB" sz="18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stackDecorator</a:t>
            </a:r>
            <a:r>
              <a:rPr lang="en-GB" sz="18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"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	&lt;</a:t>
            </a:r>
            <a:r>
              <a:rPr lang="en-GB" sz="1800" dirty="0" err="1" smtClean="0">
                <a:solidFill>
                  <a:schemeClr val="accent2">
                    <a:lumMod val="75000"/>
                  </a:schemeClr>
                </a:solidFill>
              </a:rPr>
              <a:t>FrameItems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800" dirty="0" smtClean="0"/>
              <a:t>	</a:t>
            </a:r>
            <a:r>
              <a:rPr lang="en-GB" sz="1800" dirty="0"/>
              <a:t>	</a:t>
            </a:r>
            <a:r>
              <a:rPr lang="en-GB" sz="1800" dirty="0" smtClean="0"/>
              <a:t>…</a:t>
            </a:r>
          </a:p>
          <a:p>
            <a:pPr marL="0" indent="0">
              <a:buNone/>
            </a:pPr>
            <a:r>
              <a:rPr lang="en-GB" sz="1800" dirty="0" smtClean="0"/>
              <a:t>	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n-GB" sz="1800" dirty="0" err="1" smtClean="0">
                <a:solidFill>
                  <a:schemeClr val="accent2">
                    <a:lumMod val="75000"/>
                  </a:schemeClr>
                </a:solidFill>
              </a:rPr>
              <a:t>FrameItems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&lt;/Stack&gt;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9392" y="1197313"/>
            <a:ext cx="6045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Adjust your </a:t>
            </a:r>
            <a:r>
              <a:rPr lang="en-GB" dirty="0"/>
              <a:t>layout </a:t>
            </a:r>
            <a:r>
              <a:rPr lang="en-GB" dirty="0" smtClean="0"/>
              <a:t>to have two </a:t>
            </a:r>
            <a:r>
              <a:rPr lang="en-GB" dirty="0"/>
              <a:t>tabbed panels i.e. a Stack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497" y="205979"/>
            <a:ext cx="848320" cy="66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362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Exercise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GB" sz="2000" dirty="0" smtClean="0"/>
              <a:t>Create a complex </a:t>
            </a:r>
            <a:r>
              <a:rPr lang="en-GB" sz="2000" dirty="0"/>
              <a:t>layout including a combination of Terraces, Towers and </a:t>
            </a:r>
            <a:r>
              <a:rPr lang="en-GB" sz="2000" dirty="0" smtClean="0"/>
              <a:t>Stacks which looks like the one below</a:t>
            </a:r>
            <a:endParaRPr lang="en-GB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800" y="205979"/>
            <a:ext cx="848320" cy="66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60546" y="2000252"/>
            <a:ext cx="5575299" cy="2594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1856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040" y="1149351"/>
            <a:ext cx="8229600" cy="3394472"/>
          </a:xfrm>
        </p:spPr>
        <p:txBody>
          <a:bodyPr/>
          <a:lstStyle/>
          <a:p>
            <a:pPr marL="0" indent="0">
              <a:buNone/>
            </a:pPr>
            <a:r>
              <a:rPr lang="en-GB" sz="3200" b="1" dirty="0"/>
              <a:t>What does it provide</a:t>
            </a:r>
            <a:r>
              <a:rPr lang="en-GB" sz="3200" b="1" dirty="0" smtClean="0"/>
              <a:t>?</a:t>
            </a:r>
          </a:p>
          <a:p>
            <a:pPr marL="0" indent="0">
              <a:buNone/>
            </a:pPr>
            <a:endParaRPr lang="en-GB" b="1" dirty="0"/>
          </a:p>
          <a:p>
            <a:r>
              <a:rPr lang="en-US" dirty="0" smtClean="0"/>
              <a:t>Layout Management</a:t>
            </a:r>
          </a:p>
          <a:p>
            <a:r>
              <a:rPr lang="en-US" dirty="0" smtClean="0"/>
              <a:t>Component Lifecycle Management</a:t>
            </a:r>
          </a:p>
          <a:p>
            <a:r>
              <a:rPr lang="en-US" dirty="0" smtClean="0"/>
              <a:t>Persistence</a:t>
            </a:r>
          </a:p>
          <a:p>
            <a:r>
              <a:rPr lang="en-US" dirty="0" smtClean="0"/>
              <a:t>Drag and Drop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585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About Dialogs?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Create programmatically</a:t>
            </a:r>
          </a:p>
          <a:p>
            <a:pPr lvl="1"/>
            <a:r>
              <a:rPr lang="en-GB" dirty="0" smtClean="0"/>
              <a:t>Wrapped by other </a:t>
            </a:r>
            <a:r>
              <a:rPr lang="en-GB" dirty="0" err="1" smtClean="0"/>
              <a:t>Caplin</a:t>
            </a:r>
            <a:r>
              <a:rPr lang="en-GB" dirty="0" smtClean="0"/>
              <a:t> APIs</a:t>
            </a:r>
          </a:p>
          <a:p>
            <a:pPr lvl="1"/>
            <a:r>
              <a:rPr lang="en-GB" dirty="0" smtClean="0"/>
              <a:t>Won’t need to do this directly</a:t>
            </a:r>
            <a:endParaRPr lang="en-GB" dirty="0"/>
          </a:p>
          <a:p>
            <a:r>
              <a:rPr lang="en-GB" dirty="0" smtClean="0"/>
              <a:t>Create via </a:t>
            </a:r>
            <a:r>
              <a:rPr lang="en-GB" dirty="0" err="1" smtClean="0"/>
              <a:t>Webcentric</a:t>
            </a:r>
            <a:r>
              <a:rPr lang="en-GB" dirty="0" smtClean="0"/>
              <a:t> Menu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172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Menus</a:t>
            </a:r>
            <a:endParaRPr lang="en-GB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6431" y="1460666"/>
            <a:ext cx="7659005" cy="903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Oval 3"/>
          <p:cNvSpPr/>
          <p:nvPr/>
        </p:nvSpPr>
        <p:spPr>
          <a:xfrm>
            <a:off x="641267" y="1359729"/>
            <a:ext cx="1211283" cy="296882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6431" y="3022272"/>
            <a:ext cx="7659005" cy="921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017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44883" y="1063229"/>
            <a:ext cx="2192975" cy="16948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712520" y="2983673"/>
            <a:ext cx="7623959" cy="1710049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6">
                <a:alpha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Menu Items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1279" y="2983673"/>
            <a:ext cx="7006442" cy="171004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1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n-GB" sz="1800" dirty="0" err="1">
                <a:solidFill>
                  <a:schemeClr val="accent2">
                    <a:lumMod val="75000"/>
                  </a:schemeClr>
                </a:solidFill>
              </a:rPr>
              <a:t>MenuItem</a:t>
            </a:r>
            <a:r>
              <a:rPr lang="en-GB" sz="1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1800" dirty="0" err="1">
                <a:solidFill>
                  <a:srgbClr val="AE78D6"/>
                </a:solidFill>
              </a:rPr>
              <a:t>menu_id</a:t>
            </a:r>
            <a:r>
              <a:rPr lang="en-GB" sz="1800" dirty="0" smtClean="0"/>
              <a:t>=</a:t>
            </a:r>
            <a:r>
              <a:rPr lang="en-GB" sz="18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“save"</a:t>
            </a:r>
            <a:r>
              <a:rPr lang="en-GB" sz="1800" i="1" dirty="0" smtClean="0"/>
              <a:t> </a:t>
            </a:r>
            <a:r>
              <a:rPr lang="en-GB" sz="1800" i="1" dirty="0">
                <a:solidFill>
                  <a:srgbClr val="AE78D6"/>
                </a:solidFill>
              </a:rPr>
              <a:t>label</a:t>
            </a:r>
            <a:r>
              <a:rPr lang="en-GB" sz="1800" i="1" dirty="0" smtClean="0"/>
              <a:t>=</a:t>
            </a:r>
            <a:r>
              <a:rPr lang="en-GB" sz="18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“Save"</a:t>
            </a:r>
            <a:r>
              <a:rPr lang="en-GB" sz="1800" i="1" dirty="0" smtClean="0"/>
              <a:t> </a:t>
            </a:r>
            <a:r>
              <a:rPr lang="en-GB" sz="1800" i="1" dirty="0">
                <a:solidFill>
                  <a:srgbClr val="AE78D6"/>
                </a:solidFill>
              </a:rPr>
              <a:t>context</a:t>
            </a:r>
            <a:r>
              <a:rPr lang="en-GB" sz="1800" i="1" dirty="0"/>
              <a:t>=</a:t>
            </a:r>
            <a:r>
              <a:rPr lang="en-GB" sz="18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"layout"</a:t>
            </a:r>
            <a:r>
              <a:rPr lang="en-GB" sz="1800" i="1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	&lt;</a:t>
            </a:r>
            <a:r>
              <a:rPr lang="en-GB" sz="1800" dirty="0" err="1" smtClean="0">
                <a:solidFill>
                  <a:schemeClr val="accent2">
                    <a:lumMod val="75000"/>
                  </a:schemeClr>
                </a:solidFill>
              </a:rPr>
              <a:t>saveLayout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 /&gt;</a:t>
            </a:r>
            <a:endParaRPr lang="en-GB" sz="1800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GB" sz="1800" dirty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n-GB" sz="1800" dirty="0" err="1">
                <a:solidFill>
                  <a:schemeClr val="accent2">
                    <a:lumMod val="75000"/>
                  </a:schemeClr>
                </a:solidFill>
              </a:rPr>
              <a:t>MenuItem</a:t>
            </a:r>
            <a:r>
              <a:rPr lang="en-GB" sz="1800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344882" y="3654031"/>
            <a:ext cx="1460666" cy="369332"/>
            <a:chOff x="3230088" y="3654031"/>
            <a:chExt cx="1460666" cy="369332"/>
          </a:xfrm>
        </p:grpSpPr>
        <p:sp>
          <p:nvSpPr>
            <p:cNvPr id="7" name="TextBox 6"/>
            <p:cNvSpPr txBox="1"/>
            <p:nvPr/>
          </p:nvSpPr>
          <p:spPr>
            <a:xfrm>
              <a:off x="3823854" y="3654031"/>
              <a:ext cx="866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rgbClr val="FF0000"/>
                  </a:solidFill>
                </a:rPr>
                <a:t>Action</a:t>
              </a:r>
              <a:endParaRPr lang="en-GB" dirty="0">
                <a:solidFill>
                  <a:srgbClr val="FF0000"/>
                </a:solidFill>
              </a:endParaRPr>
            </a:p>
          </p:txBody>
        </p:sp>
        <p:cxnSp>
          <p:nvCxnSpPr>
            <p:cNvPr id="9" name="Straight Arrow Connector 8"/>
            <p:cNvCxnSpPr>
              <a:stCxn id="7" idx="1"/>
            </p:cNvCxnSpPr>
            <p:nvPr/>
          </p:nvCxnSpPr>
          <p:spPr>
            <a:xfrm flipH="1">
              <a:off x="3230088" y="3838697"/>
              <a:ext cx="593766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79796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2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" grpId="0" build="allAtOnce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" grpId="0" uiExpand="1" build="allAtOnce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29392" y="1448787"/>
            <a:ext cx="7623959" cy="2256315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6">
                <a:alpha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showDialog</a:t>
            </a:r>
            <a:r>
              <a:rPr lang="en-GB" dirty="0" smtClean="0"/>
              <a:t> Action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8150" y="1448788"/>
            <a:ext cx="7315201" cy="225631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1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GB" sz="1100" dirty="0" smtClean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n-GB" sz="1100" dirty="0" err="1">
                <a:solidFill>
                  <a:schemeClr val="accent2">
                    <a:lumMod val="75000"/>
                  </a:schemeClr>
                </a:solidFill>
              </a:rPr>
              <a:t>showDialog</a:t>
            </a:r>
            <a:r>
              <a:rPr lang="en-GB" sz="1100" dirty="0"/>
              <a:t> </a:t>
            </a:r>
            <a:r>
              <a:rPr lang="en-GB" sz="1100" dirty="0">
                <a:solidFill>
                  <a:srgbClr val="AE78D6"/>
                </a:solidFill>
              </a:rPr>
              <a:t>id</a:t>
            </a:r>
            <a:r>
              <a:rPr lang="en-GB" sz="1100" dirty="0"/>
              <a:t>=</a:t>
            </a:r>
            <a:r>
              <a:rPr lang="en-GB" sz="11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"preferences"</a:t>
            </a:r>
            <a:r>
              <a:rPr lang="en-GB" sz="1100" i="1" dirty="0"/>
              <a:t> </a:t>
            </a:r>
            <a:r>
              <a:rPr lang="en-GB" sz="1100" i="1" dirty="0">
                <a:solidFill>
                  <a:srgbClr val="AE78D6"/>
                </a:solidFill>
              </a:rPr>
              <a:t>defer</a:t>
            </a:r>
            <a:r>
              <a:rPr lang="en-GB" sz="1100" i="1" dirty="0"/>
              <a:t>=</a:t>
            </a:r>
            <a:r>
              <a:rPr lang="en-GB" sz="11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"true"</a:t>
            </a:r>
            <a:r>
              <a:rPr lang="en-GB" sz="1100" i="1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100" dirty="0" smtClean="0">
                <a:solidFill>
                  <a:schemeClr val="accent2">
                    <a:lumMod val="75000"/>
                  </a:schemeClr>
                </a:solidFill>
              </a:rPr>
              <a:t>	&lt;</a:t>
            </a:r>
            <a:r>
              <a:rPr lang="en-GB" sz="1100" dirty="0" err="1">
                <a:solidFill>
                  <a:schemeClr val="accent2">
                    <a:lumMod val="75000"/>
                  </a:schemeClr>
                </a:solidFill>
              </a:rPr>
              <a:t>caplin:Dialog</a:t>
            </a:r>
            <a:r>
              <a:rPr lang="en-GB" sz="1100" dirty="0"/>
              <a:t> </a:t>
            </a:r>
            <a:r>
              <a:rPr lang="en-GB" sz="1100" dirty="0">
                <a:solidFill>
                  <a:srgbClr val="AE78D6"/>
                </a:solidFill>
              </a:rPr>
              <a:t>caption</a:t>
            </a:r>
            <a:r>
              <a:rPr lang="en-GB" sz="1100" dirty="0" smtClean="0"/>
              <a:t>=</a:t>
            </a:r>
            <a:r>
              <a:rPr lang="en-GB" sz="11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“Preferences"</a:t>
            </a:r>
            <a:r>
              <a:rPr lang="en-GB" sz="1100" i="1" dirty="0" smtClean="0"/>
              <a:t> </a:t>
            </a:r>
            <a:r>
              <a:rPr lang="en-GB" sz="1100" i="1" dirty="0">
                <a:solidFill>
                  <a:srgbClr val="AE78D6"/>
                </a:solidFill>
              </a:rPr>
              <a:t>dialog</a:t>
            </a:r>
            <a:r>
              <a:rPr lang="en-GB" sz="1100" i="1" dirty="0"/>
              <a:t>=</a:t>
            </a:r>
            <a:r>
              <a:rPr lang="en-GB" sz="11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"true"</a:t>
            </a:r>
            <a:r>
              <a:rPr lang="en-GB" sz="1100" i="1" dirty="0"/>
              <a:t> </a:t>
            </a:r>
            <a:r>
              <a:rPr lang="en-GB" sz="1100" i="1" dirty="0" err="1">
                <a:solidFill>
                  <a:srgbClr val="AE78D6"/>
                </a:solidFill>
              </a:rPr>
              <a:t>drop_target</a:t>
            </a:r>
            <a:r>
              <a:rPr lang="en-GB" sz="1100" i="1" dirty="0"/>
              <a:t>=</a:t>
            </a:r>
            <a:r>
              <a:rPr lang="en-GB" sz="11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"SNAP_FRAMEITEM"</a:t>
            </a:r>
            <a:r>
              <a:rPr lang="en-GB" sz="1100" i="1" dirty="0"/>
              <a:t> </a:t>
            </a:r>
            <a:r>
              <a:rPr lang="en-GB" sz="1100" i="1" dirty="0" smtClean="0"/>
              <a:t>							</a:t>
            </a:r>
            <a:r>
              <a:rPr lang="en-GB" sz="1100" i="1" dirty="0" smtClean="0">
                <a:solidFill>
                  <a:srgbClr val="AE78D6"/>
                </a:solidFill>
              </a:rPr>
              <a:t>position</a:t>
            </a:r>
            <a:r>
              <a:rPr lang="en-GB" sz="1100" i="1" dirty="0"/>
              <a:t>=</a:t>
            </a:r>
            <a:r>
              <a:rPr lang="en-GB" sz="11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"CENTER" </a:t>
            </a:r>
            <a:r>
              <a:rPr lang="en-GB" sz="1100" i="1" dirty="0">
                <a:solidFill>
                  <a:srgbClr val="AE78D6"/>
                </a:solidFill>
              </a:rPr>
              <a:t>decorators</a:t>
            </a:r>
            <a:r>
              <a:rPr lang="en-GB" sz="1100" i="1" dirty="0"/>
              <a:t>=</a:t>
            </a:r>
            <a:r>
              <a:rPr lang="en-GB" sz="11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</a:t>
            </a:r>
            <a:r>
              <a:rPr lang="en-GB" sz="1100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dialogDecorator</a:t>
            </a:r>
            <a:r>
              <a:rPr lang="en-GB" sz="11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</a:t>
            </a:r>
            <a:r>
              <a:rPr lang="en-GB" sz="1100" i="1" dirty="0"/>
              <a:t> </a:t>
            </a:r>
            <a:r>
              <a:rPr lang="en-GB" sz="1100" i="1" dirty="0">
                <a:solidFill>
                  <a:srgbClr val="AE78D6"/>
                </a:solidFill>
              </a:rPr>
              <a:t>width</a:t>
            </a:r>
            <a:r>
              <a:rPr lang="en-GB" sz="1100" i="1" dirty="0"/>
              <a:t>=</a:t>
            </a:r>
            <a:r>
              <a:rPr lang="en-GB" sz="11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"260"</a:t>
            </a:r>
            <a:r>
              <a:rPr lang="en-GB" sz="1100" i="1" dirty="0"/>
              <a:t> </a:t>
            </a:r>
            <a:r>
              <a:rPr lang="en-GB" sz="1100" i="1" dirty="0">
                <a:solidFill>
                  <a:srgbClr val="AE78D6"/>
                </a:solidFill>
              </a:rPr>
              <a:t>height</a:t>
            </a:r>
            <a:r>
              <a:rPr lang="en-GB" sz="1100" i="1" dirty="0"/>
              <a:t>=</a:t>
            </a:r>
            <a:r>
              <a:rPr lang="en-GB" sz="11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"290"</a:t>
            </a:r>
            <a:r>
              <a:rPr lang="en-GB" sz="1100" i="1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100" dirty="0" smtClean="0">
                <a:solidFill>
                  <a:schemeClr val="accent2">
                    <a:lumMod val="75000"/>
                  </a:schemeClr>
                </a:solidFill>
              </a:rPr>
              <a:t>		&lt;</a:t>
            </a:r>
            <a:r>
              <a:rPr lang="en-GB" sz="1100" dirty="0">
                <a:solidFill>
                  <a:schemeClr val="accent2">
                    <a:lumMod val="75000"/>
                  </a:schemeClr>
                </a:solidFill>
              </a:rPr>
              <a:t>state&gt;</a:t>
            </a:r>
          </a:p>
          <a:p>
            <a:pPr marL="0" indent="0">
              <a:buNone/>
            </a:pPr>
            <a:r>
              <a:rPr lang="en-GB" sz="1100" dirty="0" smtClean="0">
                <a:solidFill>
                  <a:schemeClr val="accent2">
                    <a:lumMod val="75000"/>
                  </a:schemeClr>
                </a:solidFill>
              </a:rPr>
              <a:t>			&lt;</a:t>
            </a:r>
            <a:r>
              <a:rPr lang="en-GB" sz="1100" dirty="0" err="1">
                <a:solidFill>
                  <a:schemeClr val="accent2">
                    <a:lumMod val="75000"/>
                  </a:schemeClr>
                </a:solidFill>
              </a:rPr>
              <a:t>br.presenter</a:t>
            </a:r>
            <a:r>
              <a:rPr lang="en-GB" sz="1100" dirty="0">
                <a:solidFill>
                  <a:schemeClr val="accent2">
                    <a:lumMod val="75000"/>
                  </a:schemeClr>
                </a:solidFill>
              </a:rPr>
              <a:t>-component </a:t>
            </a:r>
            <a:r>
              <a:rPr lang="en-GB" sz="1100" dirty="0" err="1" smtClean="0">
                <a:solidFill>
                  <a:srgbClr val="AE78D6"/>
                </a:solidFill>
              </a:rPr>
              <a:t>templateId</a:t>
            </a:r>
            <a:r>
              <a:rPr lang="en-GB" sz="1100" dirty="0"/>
              <a:t>=</a:t>
            </a:r>
            <a:r>
              <a:rPr lang="en-GB" sz="11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'</a:t>
            </a:r>
            <a:r>
              <a:rPr lang="en-GB" sz="1100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caplinx.fxtrader.preferences.preferences</a:t>
            </a:r>
            <a:r>
              <a:rPr lang="en-GB" sz="11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'</a:t>
            </a:r>
            <a:r>
              <a:rPr lang="en-GB" sz="1100" i="1" dirty="0"/>
              <a:t> </a:t>
            </a:r>
            <a:r>
              <a:rPr lang="en-GB" sz="1100" i="1" dirty="0" smtClean="0"/>
              <a:t>						</a:t>
            </a:r>
            <a:r>
              <a:rPr lang="en-GB" sz="1100" i="1" dirty="0" err="1" smtClean="0">
                <a:solidFill>
                  <a:srgbClr val="AE78D6"/>
                </a:solidFill>
              </a:rPr>
              <a:t>presentationModel</a:t>
            </a:r>
            <a:r>
              <a:rPr lang="en-GB" sz="1100" i="1" dirty="0"/>
              <a:t>=</a:t>
            </a:r>
            <a:r>
              <a:rPr lang="en-GB" sz="11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'</a:t>
            </a:r>
            <a:r>
              <a:rPr lang="en-GB" sz="1100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caplinx.fxtrader.preferences.PreferencesPresentationModel</a:t>
            </a:r>
            <a:r>
              <a:rPr lang="en-GB" sz="11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'</a:t>
            </a:r>
            <a:r>
              <a:rPr lang="en-GB" sz="1100" i="1" dirty="0">
                <a:solidFill>
                  <a:schemeClr val="accent2">
                    <a:lumMod val="75000"/>
                  </a:schemeClr>
                </a:solidFill>
              </a:rPr>
              <a:t>/&gt;</a:t>
            </a:r>
          </a:p>
          <a:p>
            <a:pPr marL="0" indent="0">
              <a:buNone/>
            </a:pPr>
            <a:r>
              <a:rPr lang="en-GB" sz="1100" dirty="0" smtClean="0">
                <a:solidFill>
                  <a:schemeClr val="accent2">
                    <a:lumMod val="75000"/>
                  </a:schemeClr>
                </a:solidFill>
              </a:rPr>
              <a:t>		&lt;/</a:t>
            </a:r>
            <a:r>
              <a:rPr lang="en-GB" sz="1100" dirty="0">
                <a:solidFill>
                  <a:schemeClr val="accent2">
                    <a:lumMod val="75000"/>
                  </a:schemeClr>
                </a:solidFill>
              </a:rPr>
              <a:t>state&gt;</a:t>
            </a:r>
          </a:p>
          <a:p>
            <a:pPr marL="0" indent="0">
              <a:buNone/>
            </a:pPr>
            <a:r>
              <a:rPr lang="en-GB" sz="1100" dirty="0" smtClean="0">
                <a:solidFill>
                  <a:schemeClr val="accent2">
                    <a:lumMod val="75000"/>
                  </a:schemeClr>
                </a:solidFill>
              </a:rPr>
              <a:t>	&lt;/</a:t>
            </a:r>
            <a:r>
              <a:rPr lang="en-GB" sz="1100" dirty="0" err="1">
                <a:solidFill>
                  <a:schemeClr val="accent2">
                    <a:lumMod val="75000"/>
                  </a:schemeClr>
                </a:solidFill>
              </a:rPr>
              <a:t>caplin:Dialog</a:t>
            </a:r>
            <a:r>
              <a:rPr lang="en-GB" sz="1100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100" dirty="0" smtClean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n-GB" sz="1100" dirty="0" err="1">
                <a:solidFill>
                  <a:schemeClr val="accent2">
                    <a:lumMod val="75000"/>
                  </a:schemeClr>
                </a:solidFill>
              </a:rPr>
              <a:t>showDialog</a:t>
            </a:r>
            <a:r>
              <a:rPr lang="en-GB" sz="1100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  <a:endParaRPr lang="en-GB" sz="11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02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57200" y="1964929"/>
            <a:ext cx="6547757" cy="2256315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6">
                <a:alpha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Menus &amp; Actions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213" y="2069931"/>
            <a:ext cx="6596744" cy="225631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1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GB" sz="1200" dirty="0" smtClean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n-GB" sz="1200" dirty="0" err="1">
                <a:solidFill>
                  <a:schemeClr val="accent2">
                    <a:lumMod val="75000"/>
                  </a:schemeClr>
                </a:solidFill>
              </a:rPr>
              <a:t>showDialog</a:t>
            </a:r>
            <a:r>
              <a:rPr lang="en-GB" sz="1200" dirty="0"/>
              <a:t> </a:t>
            </a:r>
            <a:r>
              <a:rPr lang="en-GB" sz="1200" dirty="0">
                <a:solidFill>
                  <a:srgbClr val="AE78D6"/>
                </a:solidFill>
              </a:rPr>
              <a:t>id</a:t>
            </a:r>
            <a:r>
              <a:rPr lang="en-GB" sz="1200" dirty="0"/>
              <a:t>=</a:t>
            </a:r>
            <a:r>
              <a:rPr lang="en-GB" sz="12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"preferences"</a:t>
            </a:r>
            <a:r>
              <a:rPr lang="en-GB" sz="1200" i="1" dirty="0"/>
              <a:t> </a:t>
            </a:r>
            <a:r>
              <a:rPr lang="en-GB" sz="1200" i="1" dirty="0">
                <a:solidFill>
                  <a:srgbClr val="AE78D6"/>
                </a:solidFill>
              </a:rPr>
              <a:t>defer</a:t>
            </a:r>
            <a:r>
              <a:rPr lang="en-GB" sz="1200" i="1" dirty="0"/>
              <a:t>=</a:t>
            </a:r>
            <a:r>
              <a:rPr lang="en-GB" sz="12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"true"</a:t>
            </a:r>
            <a:r>
              <a:rPr lang="en-GB" sz="1200" i="1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200" dirty="0" smtClean="0">
                <a:solidFill>
                  <a:schemeClr val="accent2">
                    <a:lumMod val="75000"/>
                  </a:schemeClr>
                </a:solidFill>
              </a:rPr>
              <a:t>	&lt;</a:t>
            </a:r>
            <a:r>
              <a:rPr lang="en-GB" sz="1200" dirty="0" err="1">
                <a:solidFill>
                  <a:schemeClr val="accent2">
                    <a:lumMod val="75000"/>
                  </a:schemeClr>
                </a:solidFill>
              </a:rPr>
              <a:t>caplin:Dialog</a:t>
            </a:r>
            <a:r>
              <a:rPr lang="en-GB" sz="1200" dirty="0"/>
              <a:t> </a:t>
            </a:r>
            <a:r>
              <a:rPr lang="en-GB" sz="1200" dirty="0">
                <a:solidFill>
                  <a:srgbClr val="AE78D6"/>
                </a:solidFill>
              </a:rPr>
              <a:t>caption</a:t>
            </a:r>
            <a:r>
              <a:rPr lang="en-GB" sz="1200" dirty="0" smtClean="0"/>
              <a:t>=</a:t>
            </a:r>
            <a:r>
              <a:rPr lang="en-GB" sz="12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“Preferences"</a:t>
            </a:r>
            <a:r>
              <a:rPr lang="en-GB" sz="1200" i="1" dirty="0" smtClean="0"/>
              <a:t> </a:t>
            </a:r>
            <a:r>
              <a:rPr lang="en-GB" sz="1200" i="1" dirty="0">
                <a:solidFill>
                  <a:srgbClr val="AE78D6"/>
                </a:solidFill>
              </a:rPr>
              <a:t>dialog</a:t>
            </a:r>
            <a:r>
              <a:rPr lang="en-GB" sz="1200" i="1" dirty="0"/>
              <a:t>=</a:t>
            </a:r>
            <a:r>
              <a:rPr lang="en-GB" sz="12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"true"</a:t>
            </a:r>
            <a:r>
              <a:rPr lang="en-GB" sz="1200" i="1" dirty="0"/>
              <a:t> </a:t>
            </a:r>
            <a:r>
              <a:rPr lang="en-GB" sz="1200" i="1" dirty="0" err="1">
                <a:solidFill>
                  <a:srgbClr val="AE78D6"/>
                </a:solidFill>
              </a:rPr>
              <a:t>drop_target</a:t>
            </a:r>
            <a:r>
              <a:rPr lang="en-GB" sz="1200" i="1" dirty="0"/>
              <a:t>=</a:t>
            </a:r>
            <a:r>
              <a:rPr lang="en-GB" sz="12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"SNAP_FRAMEITEM"</a:t>
            </a:r>
            <a:r>
              <a:rPr lang="en-GB" sz="1200" i="1" dirty="0"/>
              <a:t> </a:t>
            </a:r>
            <a:r>
              <a:rPr lang="en-GB" sz="1200" i="1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  <a:endParaRPr lang="en-GB" sz="1200" i="1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GB" sz="1200" dirty="0" smtClean="0">
                <a:solidFill>
                  <a:schemeClr val="accent2">
                    <a:lumMod val="75000"/>
                  </a:schemeClr>
                </a:solidFill>
              </a:rPr>
              <a:t>		&lt;</a:t>
            </a:r>
            <a:r>
              <a:rPr lang="en-GB" sz="1200" dirty="0">
                <a:solidFill>
                  <a:schemeClr val="accent2">
                    <a:lumMod val="75000"/>
                  </a:schemeClr>
                </a:solidFill>
              </a:rPr>
              <a:t>state&gt;</a:t>
            </a:r>
          </a:p>
          <a:p>
            <a:pPr marL="0" indent="0">
              <a:buNone/>
            </a:pPr>
            <a:r>
              <a:rPr lang="en-GB" sz="1200" dirty="0" smtClean="0">
                <a:solidFill>
                  <a:schemeClr val="accent2">
                    <a:lumMod val="75000"/>
                  </a:schemeClr>
                </a:solidFill>
              </a:rPr>
              <a:t>			…</a:t>
            </a:r>
            <a:endParaRPr lang="en-GB" sz="1200" i="1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GB" sz="1200" dirty="0" smtClean="0">
                <a:solidFill>
                  <a:schemeClr val="accent2">
                    <a:lumMod val="75000"/>
                  </a:schemeClr>
                </a:solidFill>
              </a:rPr>
              <a:t>		&lt;/</a:t>
            </a:r>
            <a:r>
              <a:rPr lang="en-GB" sz="1200" dirty="0">
                <a:solidFill>
                  <a:schemeClr val="accent2">
                    <a:lumMod val="75000"/>
                  </a:schemeClr>
                </a:solidFill>
              </a:rPr>
              <a:t>state&gt;</a:t>
            </a:r>
          </a:p>
          <a:p>
            <a:pPr marL="0" indent="0">
              <a:buNone/>
            </a:pPr>
            <a:r>
              <a:rPr lang="en-GB" sz="1200" dirty="0" smtClean="0">
                <a:solidFill>
                  <a:schemeClr val="accent2">
                    <a:lumMod val="75000"/>
                  </a:schemeClr>
                </a:solidFill>
              </a:rPr>
              <a:t>	&lt;/</a:t>
            </a:r>
            <a:r>
              <a:rPr lang="en-GB" sz="1200" dirty="0" err="1">
                <a:solidFill>
                  <a:schemeClr val="accent2">
                    <a:lumMod val="75000"/>
                  </a:schemeClr>
                </a:solidFill>
              </a:rPr>
              <a:t>caplin:Dialog</a:t>
            </a:r>
            <a:r>
              <a:rPr lang="en-GB" sz="1200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GB" sz="1200" dirty="0" smtClean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n-GB" sz="1200" dirty="0" err="1">
                <a:solidFill>
                  <a:schemeClr val="accent2">
                    <a:lumMod val="75000"/>
                  </a:schemeClr>
                </a:solidFill>
              </a:rPr>
              <a:t>showDialog</a:t>
            </a:r>
            <a:r>
              <a:rPr lang="en-GB" sz="1200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  <a:endParaRPr lang="en-GB" sz="12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797" y="205979"/>
            <a:ext cx="848320" cy="66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2944421" y="3190170"/>
            <a:ext cx="5259779" cy="1331031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solidFill>
              <a:schemeClr val="accent6">
                <a:alpha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077576" y="3190171"/>
            <a:ext cx="7006442" cy="1331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4860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80000"/>
              <a:buFont typeface="Lucida Grande"/>
              <a:buChar char="▶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7600" indent="-4284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Arial"/>
              <a:buChar char="▶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66400" algn="l" defTabSz="457200" rtl="0" eaLnBrk="1" latinLnBrk="0" hangingPunct="1">
              <a:lnSpc>
                <a:spcPct val="100000"/>
              </a:lnSpc>
              <a:spcBef>
                <a:spcPts val="576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12200" indent="-4572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Lucida Grande"/>
              <a:buNone/>
            </a:pPr>
            <a:endParaRPr lang="en-GB" sz="1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Font typeface="Lucida Grande"/>
              <a:buNone/>
            </a:pPr>
            <a:r>
              <a:rPr lang="en-GB" sz="1400" dirty="0" smtClean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n-GB" sz="1400" dirty="0" err="1" smtClean="0">
                <a:solidFill>
                  <a:schemeClr val="accent2">
                    <a:lumMod val="75000"/>
                  </a:schemeClr>
                </a:solidFill>
              </a:rPr>
              <a:t>MenuItem</a:t>
            </a:r>
            <a:r>
              <a:rPr lang="en-GB" sz="1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1400" dirty="0" err="1" smtClean="0">
                <a:solidFill>
                  <a:srgbClr val="AE78D6"/>
                </a:solidFill>
              </a:rPr>
              <a:t>menu_id</a:t>
            </a:r>
            <a:r>
              <a:rPr lang="en-GB" sz="1400" dirty="0" smtClean="0"/>
              <a:t>=</a:t>
            </a:r>
            <a:r>
              <a:rPr lang="en-GB" sz="14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“save"</a:t>
            </a:r>
            <a:r>
              <a:rPr lang="en-GB" sz="1400" i="1" dirty="0" smtClean="0"/>
              <a:t> </a:t>
            </a:r>
            <a:r>
              <a:rPr lang="en-GB" sz="1400" i="1" dirty="0" smtClean="0">
                <a:solidFill>
                  <a:srgbClr val="AE78D6"/>
                </a:solidFill>
              </a:rPr>
              <a:t>label</a:t>
            </a:r>
            <a:r>
              <a:rPr lang="en-GB" sz="1400" i="1" dirty="0" smtClean="0"/>
              <a:t>=</a:t>
            </a:r>
            <a:r>
              <a:rPr lang="en-GB" sz="14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“Save"</a:t>
            </a:r>
            <a:r>
              <a:rPr lang="en-GB" sz="1400" i="1" dirty="0" smtClean="0"/>
              <a:t> </a:t>
            </a:r>
            <a:r>
              <a:rPr lang="en-GB" sz="1400" i="1" dirty="0" smtClean="0">
                <a:solidFill>
                  <a:srgbClr val="AE78D6"/>
                </a:solidFill>
              </a:rPr>
              <a:t>context</a:t>
            </a:r>
            <a:r>
              <a:rPr lang="en-GB" sz="1400" i="1" dirty="0" smtClean="0"/>
              <a:t>=</a:t>
            </a:r>
            <a:r>
              <a:rPr lang="en-GB" sz="14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"layout"</a:t>
            </a:r>
            <a:r>
              <a:rPr lang="en-GB" sz="1400" i="1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pPr marL="0" indent="0">
              <a:buFont typeface="Lucida Grande"/>
              <a:buNone/>
            </a:pPr>
            <a:r>
              <a:rPr lang="en-GB" sz="1400" dirty="0" smtClean="0">
                <a:solidFill>
                  <a:schemeClr val="accent2">
                    <a:lumMod val="75000"/>
                  </a:schemeClr>
                </a:solidFill>
              </a:rPr>
              <a:t>	…</a:t>
            </a:r>
          </a:p>
          <a:p>
            <a:pPr marL="0" indent="0">
              <a:buFont typeface="Lucida Grande"/>
              <a:buNone/>
            </a:pPr>
            <a:r>
              <a:rPr lang="en-GB" sz="1400" dirty="0" smtClean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n-GB" sz="1400" dirty="0" err="1" smtClean="0">
                <a:solidFill>
                  <a:schemeClr val="accent2">
                    <a:lumMod val="75000"/>
                  </a:schemeClr>
                </a:solidFill>
              </a:rPr>
              <a:t>MenuItem</a:t>
            </a:r>
            <a:r>
              <a:rPr lang="en-GB" sz="1400" dirty="0" smtClean="0">
                <a:solidFill>
                  <a:schemeClr val="accent2">
                    <a:lumMod val="75000"/>
                  </a:schemeClr>
                </a:solidFill>
              </a:rPr>
              <a:t>&gt;</a:t>
            </a:r>
            <a:endParaRPr lang="en-GB" sz="1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4860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80000"/>
              <a:buFont typeface="Lucida Grande"/>
              <a:buChar char="▶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7600" indent="-4284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Arial"/>
              <a:buChar char="▶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66400" algn="l" defTabSz="457200" rtl="0" eaLnBrk="1" latinLnBrk="0" hangingPunct="1">
              <a:lnSpc>
                <a:spcPct val="100000"/>
              </a:lnSpc>
              <a:spcBef>
                <a:spcPts val="576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12200" indent="-4572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en-GB" sz="2000" dirty="0" smtClean="0"/>
              <a:t>Follow the “</a:t>
            </a:r>
            <a:r>
              <a:rPr lang="en-GB" sz="2000" dirty="0" err="1" smtClean="0"/>
              <a:t>Webcentric</a:t>
            </a:r>
            <a:r>
              <a:rPr lang="en-GB" sz="2000" dirty="0" smtClean="0"/>
              <a:t>” tutorial, Section 5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40854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Decorators</a:t>
            </a:r>
            <a:endParaRPr lang="en-GB" dirty="0"/>
          </a:p>
        </p:txBody>
      </p:sp>
      <p:grpSp>
        <p:nvGrpSpPr>
          <p:cNvPr id="6" name="Group 5"/>
          <p:cNvGrpSpPr/>
          <p:nvPr/>
        </p:nvGrpSpPr>
        <p:grpSpPr>
          <a:xfrm>
            <a:off x="629392" y="1686294"/>
            <a:ext cx="7623960" cy="1033155"/>
            <a:chOff x="629392" y="1686294"/>
            <a:chExt cx="7623960" cy="1318163"/>
          </a:xfrm>
        </p:grpSpPr>
        <p:sp>
          <p:nvSpPr>
            <p:cNvPr id="4" name="Rounded Rectangle 3"/>
            <p:cNvSpPr/>
            <p:nvPr/>
          </p:nvSpPr>
          <p:spPr>
            <a:xfrm>
              <a:off x="629392" y="1686294"/>
              <a:ext cx="7623959" cy="1318163"/>
            </a:xfrm>
            <a:prstGeom prst="roundRect">
              <a:avLst/>
            </a:prstGeom>
            <a:solidFill>
              <a:schemeClr val="bg1">
                <a:alpha val="80000"/>
              </a:schemeClr>
            </a:solidFill>
            <a:ln>
              <a:solidFill>
                <a:schemeClr val="accent6"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Content Placeholder 2"/>
            <p:cNvSpPr txBox="1">
              <a:spLocks/>
            </p:cNvSpPr>
            <p:nvPr/>
          </p:nvSpPr>
          <p:spPr>
            <a:xfrm>
              <a:off x="890649" y="1686295"/>
              <a:ext cx="7362703" cy="131816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/>
                <a:buNone/>
              </a:pPr>
              <a:endParaRPr lang="en-GB" sz="1800" dirty="0" smtClean="0"/>
            </a:p>
            <a:p>
              <a:pPr marL="0" indent="0">
                <a:buNone/>
              </a:pPr>
              <a:r>
                <a:rPr lang="en-GB" sz="1800" dirty="0">
                  <a:solidFill>
                    <a:schemeClr val="accent2">
                      <a:lumMod val="75000"/>
                    </a:schemeClr>
                  </a:solidFill>
                </a:rPr>
                <a:t>&lt;Stack </a:t>
              </a:r>
              <a:r>
                <a:rPr lang="en-GB" sz="1800" dirty="0">
                  <a:solidFill>
                    <a:srgbClr val="9971AF"/>
                  </a:solidFill>
                </a:rPr>
                <a:t>decorators</a:t>
              </a:r>
              <a:r>
                <a:rPr lang="en-GB" sz="1800" dirty="0"/>
                <a:t>=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“</a:t>
              </a:r>
              <a:r>
                <a:rPr lang="en-GB" sz="1800" i="1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stackDecorator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</a:t>
              </a:r>
              <a:r>
                <a:rPr lang="en-GB" sz="1800" dirty="0">
                  <a:solidFill>
                    <a:schemeClr val="accent2">
                      <a:lumMod val="75000"/>
                    </a:schemeClr>
                  </a:solidFill>
                </a:rPr>
                <a:t>&gt;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591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Defining Decorators</a:t>
            </a:r>
            <a:endParaRPr lang="en-GB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7201" y="1210458"/>
            <a:ext cx="8229600" cy="888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629392" y="2303794"/>
            <a:ext cx="7623960" cy="2458211"/>
            <a:chOff x="629392" y="1686294"/>
            <a:chExt cx="7623960" cy="1318163"/>
          </a:xfrm>
        </p:grpSpPr>
        <p:sp>
          <p:nvSpPr>
            <p:cNvPr id="7" name="Rounded Rectangle 6"/>
            <p:cNvSpPr/>
            <p:nvPr/>
          </p:nvSpPr>
          <p:spPr>
            <a:xfrm>
              <a:off x="629392" y="1686294"/>
              <a:ext cx="7623959" cy="1318163"/>
            </a:xfrm>
            <a:prstGeom prst="roundRect">
              <a:avLst/>
            </a:prstGeom>
            <a:solidFill>
              <a:schemeClr val="bg1">
                <a:alpha val="80000"/>
              </a:schemeClr>
            </a:solidFill>
            <a:ln>
              <a:solidFill>
                <a:schemeClr val="accent6"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Content Placeholder 2"/>
            <p:cNvSpPr txBox="1">
              <a:spLocks/>
            </p:cNvSpPr>
            <p:nvPr/>
          </p:nvSpPr>
          <p:spPr>
            <a:xfrm>
              <a:off x="890649" y="1686295"/>
              <a:ext cx="7362703" cy="131816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47500" lnSpcReduction="20000"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endParaRPr lang="en-GB" sz="1800" dirty="0" smtClean="0"/>
            </a:p>
            <a:p>
              <a:pPr marL="0" indent="0">
                <a:buNone/>
              </a:pPr>
              <a:r>
                <a:rPr lang="en-GB" sz="1800" dirty="0">
                  <a:solidFill>
                    <a:schemeClr val="accent2">
                      <a:lumMod val="75000"/>
                    </a:schemeClr>
                  </a:solidFill>
                </a:rPr>
                <a:t>&lt;Decorators</a:t>
              </a:r>
              <a:r>
                <a:rPr lang="en-GB" sz="1800" dirty="0"/>
                <a:t> </a:t>
              </a:r>
              <a:r>
                <a:rPr lang="en-GB" sz="1800" dirty="0">
                  <a:solidFill>
                    <a:srgbClr val="9971AF"/>
                  </a:solidFill>
                </a:rPr>
                <a:t>id</a:t>
              </a:r>
              <a:r>
                <a:rPr lang="en-GB" sz="1800" dirty="0"/>
                <a:t>=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</a:t>
              </a:r>
              <a:r>
                <a:rPr lang="en-GB" sz="1800" i="1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stackDecorator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</a:t>
              </a:r>
              <a:r>
                <a:rPr lang="en-GB" sz="1800" i="1" dirty="0">
                  <a:solidFill>
                    <a:schemeClr val="accent2">
                      <a:lumMod val="75000"/>
                    </a:schemeClr>
                  </a:solidFill>
                </a:rPr>
                <a:t>&gt;</a:t>
              </a:r>
            </a:p>
            <a:p>
              <a:pPr marL="0" indent="0">
                <a:buNone/>
              </a:pPr>
              <a:r>
                <a:rPr lang="en-GB" sz="1800" dirty="0" smtClean="0">
                  <a:solidFill>
                    <a:schemeClr val="accent2">
                      <a:lumMod val="75000"/>
                    </a:schemeClr>
                  </a:solidFill>
                </a:rPr>
                <a:t>	&lt;</a:t>
              </a:r>
              <a:r>
                <a:rPr lang="en-GB" sz="1800" dirty="0" err="1">
                  <a:solidFill>
                    <a:schemeClr val="accent2">
                      <a:lumMod val="75000"/>
                    </a:schemeClr>
                  </a:solidFill>
                </a:rPr>
                <a:t>Tabstrip</a:t>
              </a:r>
              <a:r>
                <a:rPr lang="en-GB" sz="1800" dirty="0"/>
                <a:t> </a:t>
              </a:r>
              <a:r>
                <a:rPr lang="en-GB" sz="1800" dirty="0" err="1">
                  <a:solidFill>
                    <a:srgbClr val="9971AF"/>
                  </a:solidFill>
                </a:rPr>
                <a:t>handle_height</a:t>
              </a:r>
              <a:r>
                <a:rPr lang="en-GB" sz="1800" dirty="0"/>
                <a:t>=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"22"</a:t>
              </a:r>
              <a:r>
                <a:rPr lang="en-GB" sz="1800" i="1" dirty="0"/>
                <a:t> </a:t>
              </a:r>
              <a:r>
                <a:rPr lang="en-GB" sz="1800" i="1" dirty="0" err="1">
                  <a:solidFill>
                    <a:srgbClr val="9971AF"/>
                  </a:solidFill>
                </a:rPr>
                <a:t>drag_action</a:t>
              </a:r>
              <a:r>
                <a:rPr lang="en-GB" sz="1800" i="1" dirty="0"/>
                <a:t>=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"SNAP_FRAMEITEM"</a:t>
              </a:r>
              <a:r>
                <a:rPr lang="en-GB" sz="1800" i="1" dirty="0"/>
                <a:t> </a:t>
              </a:r>
              <a:r>
                <a:rPr lang="en-GB" sz="1800" i="1" dirty="0" err="1">
                  <a:solidFill>
                    <a:srgbClr val="9971AF"/>
                  </a:solidFill>
                </a:rPr>
                <a:t>drop_target</a:t>
              </a:r>
              <a:r>
                <a:rPr lang="en-GB" sz="1800" i="1" dirty="0"/>
                <a:t>=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</a:t>
              </a:r>
              <a:r>
                <a:rPr lang="en-GB" sz="1800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SNAP_FRAMEITEM“</a:t>
              </a:r>
              <a:r>
                <a:rPr lang="en-GB" sz="1800" i="1" dirty="0" smtClean="0">
                  <a:solidFill>
                    <a:schemeClr val="accent2">
                      <a:lumMod val="75000"/>
                    </a:schemeClr>
                  </a:solidFill>
                </a:rPr>
                <a:t>&gt;</a:t>
              </a:r>
              <a:endParaRPr lang="en-GB" sz="1800" i="1" dirty="0">
                <a:solidFill>
                  <a:schemeClr val="accent2">
                    <a:lumMod val="75000"/>
                  </a:schemeClr>
                </a:solidFill>
              </a:endParaRPr>
            </a:p>
            <a:p>
              <a:pPr marL="0" indent="0">
                <a:buNone/>
              </a:pPr>
              <a:r>
                <a:rPr lang="en-GB" sz="1800" dirty="0" smtClean="0">
                  <a:solidFill>
                    <a:schemeClr val="accent2">
                      <a:lumMod val="75000"/>
                    </a:schemeClr>
                  </a:solidFill>
                </a:rPr>
                <a:t>		&lt;</a:t>
              </a:r>
              <a:r>
                <a:rPr lang="en-GB" sz="1800" dirty="0">
                  <a:solidFill>
                    <a:schemeClr val="accent2">
                      <a:lumMod val="75000"/>
                    </a:schemeClr>
                  </a:solidFill>
                </a:rPr>
                <a:t>Button</a:t>
              </a:r>
              <a:r>
                <a:rPr lang="en-GB" sz="1800" dirty="0"/>
                <a:t> </a:t>
              </a:r>
              <a:r>
                <a:rPr lang="en-GB" sz="1800" dirty="0" err="1">
                  <a:solidFill>
                    <a:srgbClr val="9971AF"/>
                  </a:solidFill>
                </a:rPr>
                <a:t>button_id</a:t>
              </a:r>
              <a:r>
                <a:rPr lang="en-GB" sz="1800" dirty="0"/>
                <a:t>=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"maximize"</a:t>
              </a:r>
              <a:r>
                <a:rPr lang="en-GB" sz="1800" i="1" dirty="0"/>
                <a:t> </a:t>
              </a:r>
              <a:r>
                <a:rPr lang="en-GB" sz="1800" i="1" dirty="0">
                  <a:solidFill>
                    <a:srgbClr val="9971AF"/>
                  </a:solidFill>
                </a:rPr>
                <a:t>width</a:t>
              </a:r>
              <a:r>
                <a:rPr lang="en-GB" sz="1800" i="1" dirty="0"/>
                <a:t>=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"16"</a:t>
              </a:r>
              <a:r>
                <a:rPr lang="en-GB" sz="1800" i="1" dirty="0"/>
                <a:t> </a:t>
              </a:r>
              <a:r>
                <a:rPr lang="en-GB" sz="1800" i="1" dirty="0">
                  <a:solidFill>
                    <a:srgbClr val="9971AF"/>
                  </a:solidFill>
                </a:rPr>
                <a:t>height</a:t>
              </a:r>
              <a:r>
                <a:rPr lang="en-GB" sz="1800" i="1" dirty="0"/>
                <a:t>=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"20" </a:t>
              </a:r>
              <a:r>
                <a:rPr lang="en-GB" sz="1800" i="1" dirty="0" err="1">
                  <a:solidFill>
                    <a:srgbClr val="9971AF"/>
                  </a:solidFill>
                </a:rPr>
                <a:t>img</a:t>
              </a:r>
              <a:r>
                <a:rPr lang="en-GB" sz="1800" i="1" dirty="0" smtClean="0"/>
                <a:t>=</a:t>
              </a:r>
              <a:r>
                <a:rPr lang="en-GB" sz="1800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"maximize.png“</a:t>
              </a:r>
            </a:p>
            <a:p>
              <a:pPr marL="0" indent="0">
                <a:buNone/>
              </a:pPr>
              <a:r>
                <a:rPr lang="en-GB" sz="1800" i="1" dirty="0"/>
                <a:t>	</a:t>
              </a:r>
              <a:r>
                <a:rPr lang="en-GB" sz="1800" i="1" dirty="0" smtClean="0"/>
                <a:t>			</a:t>
              </a:r>
              <a:r>
                <a:rPr lang="en-GB" sz="1800" i="1" dirty="0" smtClean="0">
                  <a:solidFill>
                    <a:srgbClr val="9971AF"/>
                  </a:solidFill>
                </a:rPr>
                <a:t>state</a:t>
              </a:r>
              <a:r>
                <a:rPr lang="en-GB" sz="1800" i="1" dirty="0"/>
                <a:t>=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"{</a:t>
              </a:r>
              <a:r>
                <a:rPr lang="en-GB" sz="1800" i="1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boolean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(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  <a:hlinkClick r:id="rId3"/>
                </a:rPr>
                <a:t>../../../@maximized='true</a:t>
              </a:r>
              <a:r>
                <a:rPr lang="en-GB" sz="1800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hlinkClick r:id="rId3"/>
                </a:rPr>
                <a:t>')</a:t>
              </a:r>
              <a:r>
                <a:rPr lang="en-GB" sz="1800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}“</a:t>
              </a:r>
              <a:r>
                <a:rPr lang="en-GB" sz="1800" i="1" dirty="0" smtClean="0"/>
                <a:t> </a:t>
              </a:r>
              <a:r>
                <a:rPr lang="en-GB" sz="1800" i="1" dirty="0" smtClean="0">
                  <a:solidFill>
                    <a:srgbClr val="9971AF"/>
                  </a:solidFill>
                </a:rPr>
                <a:t>tooltips</a:t>
              </a:r>
              <a:r>
                <a:rPr lang="en-GB" sz="1800" i="1" dirty="0" smtClean="0"/>
                <a:t>=</a:t>
              </a:r>
              <a:r>
                <a:rPr lang="en-GB" sz="1800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“Maximize/Restore"</a:t>
              </a:r>
              <a:r>
                <a:rPr lang="en-GB" sz="1800" i="1" dirty="0" smtClean="0">
                  <a:solidFill>
                    <a:schemeClr val="accent2">
                      <a:lumMod val="75000"/>
                    </a:schemeClr>
                  </a:solidFill>
                </a:rPr>
                <a:t>&gt;</a:t>
              </a:r>
              <a:endParaRPr lang="en-GB" sz="1800" i="1" dirty="0">
                <a:solidFill>
                  <a:schemeClr val="accent2">
                    <a:lumMod val="75000"/>
                  </a:schemeClr>
                </a:solidFill>
              </a:endParaRPr>
            </a:p>
            <a:p>
              <a:pPr marL="0" indent="0">
                <a:buNone/>
              </a:pPr>
              <a:r>
                <a:rPr lang="en-GB" sz="1800" dirty="0" smtClean="0">
                  <a:solidFill>
                    <a:schemeClr val="accent2">
                      <a:lumMod val="75000"/>
                    </a:schemeClr>
                  </a:solidFill>
                </a:rPr>
                <a:t>			&lt;</a:t>
              </a:r>
              <a:r>
                <a:rPr lang="en-GB" sz="1800" dirty="0" err="1">
                  <a:solidFill>
                    <a:schemeClr val="accent2">
                      <a:lumMod val="75000"/>
                    </a:schemeClr>
                  </a:solidFill>
                </a:rPr>
                <a:t>setvalue</a:t>
              </a:r>
              <a:r>
                <a:rPr lang="en-GB" sz="1800" dirty="0"/>
                <a:t> </a:t>
              </a:r>
              <a:r>
                <a:rPr lang="en-GB" sz="1800" dirty="0">
                  <a:solidFill>
                    <a:srgbClr val="9971AF"/>
                  </a:solidFill>
                </a:rPr>
                <a:t>state</a:t>
              </a:r>
              <a:r>
                <a:rPr lang="en-GB" sz="1800" dirty="0"/>
                <a:t>=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"on"</a:t>
              </a:r>
              <a:r>
                <a:rPr lang="en-GB" sz="1800" i="1" dirty="0"/>
                <a:t> </a:t>
              </a:r>
              <a:r>
                <a:rPr lang="en-GB" sz="1800" i="1" dirty="0">
                  <a:solidFill>
                    <a:srgbClr val="9971AF"/>
                  </a:solidFill>
                </a:rPr>
                <a:t>ref</a:t>
              </a:r>
              <a:r>
                <a:rPr lang="en-GB" sz="1800" i="1" dirty="0"/>
                <a:t>=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"../../../@maximized"</a:t>
              </a:r>
              <a:r>
                <a:rPr lang="en-GB" sz="1800" i="1" dirty="0"/>
                <a:t> </a:t>
              </a:r>
              <a:r>
                <a:rPr lang="en-GB" sz="1800" i="1" dirty="0">
                  <a:solidFill>
                    <a:srgbClr val="9971AF"/>
                  </a:solidFill>
                </a:rPr>
                <a:t>value</a:t>
              </a:r>
              <a:r>
                <a:rPr lang="en-GB" sz="1800" i="1" dirty="0"/>
                <a:t>=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"'false'"</a:t>
              </a:r>
              <a:r>
                <a:rPr lang="en-GB" sz="1800" i="1" dirty="0">
                  <a:solidFill>
                    <a:schemeClr val="accent2">
                      <a:lumMod val="75000"/>
                    </a:schemeClr>
                  </a:solidFill>
                </a:rPr>
                <a:t>/&gt;</a:t>
              </a:r>
            </a:p>
            <a:p>
              <a:pPr marL="0" indent="0">
                <a:buNone/>
              </a:pPr>
              <a:r>
                <a:rPr lang="en-GB" sz="1800" dirty="0" smtClean="0">
                  <a:solidFill>
                    <a:schemeClr val="accent2">
                      <a:lumMod val="75000"/>
                    </a:schemeClr>
                  </a:solidFill>
                </a:rPr>
                <a:t>			&lt;</a:t>
              </a:r>
              <a:r>
                <a:rPr lang="en-GB" sz="1800" dirty="0" err="1">
                  <a:solidFill>
                    <a:schemeClr val="accent2">
                      <a:lumMod val="75000"/>
                    </a:schemeClr>
                  </a:solidFill>
                </a:rPr>
                <a:t>setvalue</a:t>
              </a:r>
              <a:r>
                <a:rPr lang="en-GB" sz="1800" dirty="0"/>
                <a:t> </a:t>
              </a:r>
              <a:r>
                <a:rPr lang="en-GB" sz="1800" dirty="0">
                  <a:solidFill>
                    <a:srgbClr val="9971AF"/>
                  </a:solidFill>
                </a:rPr>
                <a:t>state</a:t>
              </a:r>
              <a:r>
                <a:rPr lang="en-GB" sz="1800" dirty="0"/>
                <a:t>=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"off"</a:t>
              </a:r>
              <a:r>
                <a:rPr lang="en-GB" sz="1800" i="1" dirty="0"/>
                <a:t> </a:t>
              </a:r>
              <a:r>
                <a:rPr lang="en-GB" sz="1800" i="1" dirty="0">
                  <a:solidFill>
                    <a:srgbClr val="9971AF"/>
                  </a:solidFill>
                </a:rPr>
                <a:t>ref</a:t>
              </a:r>
              <a:r>
                <a:rPr lang="en-GB" sz="1800" i="1" dirty="0"/>
                <a:t>=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"../../../@maximized"</a:t>
              </a:r>
              <a:r>
                <a:rPr lang="en-GB" sz="1800" i="1" dirty="0"/>
                <a:t> </a:t>
              </a:r>
              <a:r>
                <a:rPr lang="en-GB" sz="1800" i="1" dirty="0">
                  <a:solidFill>
                    <a:srgbClr val="9971AF"/>
                  </a:solidFill>
                </a:rPr>
                <a:t>value</a:t>
              </a:r>
              <a:r>
                <a:rPr lang="en-GB" sz="1800" i="1" dirty="0"/>
                <a:t>=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"'true'"</a:t>
              </a:r>
              <a:r>
                <a:rPr lang="en-GB" sz="1800" i="1" dirty="0">
                  <a:solidFill>
                    <a:schemeClr val="accent2">
                      <a:lumMod val="75000"/>
                    </a:schemeClr>
                  </a:solidFill>
                </a:rPr>
                <a:t>/&gt; </a:t>
              </a:r>
            </a:p>
            <a:p>
              <a:pPr marL="0" indent="0">
                <a:buNone/>
              </a:pPr>
              <a:r>
                <a:rPr lang="en-GB" sz="1800" dirty="0" smtClean="0">
                  <a:solidFill>
                    <a:schemeClr val="accent2">
                      <a:lumMod val="75000"/>
                    </a:schemeClr>
                  </a:solidFill>
                </a:rPr>
                <a:t>		&lt;/</a:t>
              </a:r>
              <a:r>
                <a:rPr lang="en-GB" sz="1800" dirty="0">
                  <a:solidFill>
                    <a:schemeClr val="accent2">
                      <a:lumMod val="75000"/>
                    </a:schemeClr>
                  </a:solidFill>
                </a:rPr>
                <a:t>Button</a:t>
              </a:r>
              <a:r>
                <a:rPr lang="en-GB" sz="1800" dirty="0" smtClean="0">
                  <a:solidFill>
                    <a:schemeClr val="accent2">
                      <a:lumMod val="75000"/>
                    </a:schemeClr>
                  </a:solidFill>
                </a:rPr>
                <a:t>&gt;</a:t>
              </a:r>
              <a:endParaRPr lang="en-GB" sz="1800" dirty="0">
                <a:solidFill>
                  <a:schemeClr val="accent2">
                    <a:lumMod val="75000"/>
                  </a:schemeClr>
                </a:solidFill>
              </a:endParaRPr>
            </a:p>
            <a:p>
              <a:pPr marL="0" indent="0">
                <a:buNone/>
              </a:pPr>
              <a:r>
                <a:rPr lang="en-GB" sz="1800" dirty="0" smtClean="0">
                  <a:solidFill>
                    <a:schemeClr val="accent2">
                      <a:lumMod val="75000"/>
                    </a:schemeClr>
                  </a:solidFill>
                </a:rPr>
                <a:t>		&lt;</a:t>
              </a:r>
              <a:r>
                <a:rPr lang="en-GB" sz="1800" dirty="0">
                  <a:solidFill>
                    <a:schemeClr val="accent2">
                      <a:lumMod val="75000"/>
                    </a:schemeClr>
                  </a:solidFill>
                </a:rPr>
                <a:t>Button</a:t>
              </a:r>
              <a:r>
                <a:rPr lang="en-GB" sz="1800" dirty="0"/>
                <a:t> </a:t>
              </a:r>
              <a:r>
                <a:rPr lang="en-GB" sz="1800" dirty="0" err="1">
                  <a:solidFill>
                    <a:srgbClr val="9971AF"/>
                  </a:solidFill>
                </a:rPr>
                <a:t>button_id</a:t>
              </a:r>
              <a:r>
                <a:rPr lang="en-GB" sz="1800" dirty="0"/>
                <a:t>=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"close"</a:t>
              </a:r>
              <a:r>
                <a:rPr lang="en-GB" sz="1800" i="1" dirty="0"/>
                <a:t> </a:t>
              </a:r>
              <a:r>
                <a:rPr lang="en-GB" sz="1800" i="1" dirty="0">
                  <a:solidFill>
                    <a:srgbClr val="9971AF"/>
                  </a:solidFill>
                </a:rPr>
                <a:t>width</a:t>
              </a:r>
              <a:r>
                <a:rPr lang="en-GB" sz="1800" i="1" dirty="0"/>
                <a:t>=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"16"</a:t>
              </a:r>
              <a:r>
                <a:rPr lang="en-GB" sz="1800" i="1" dirty="0"/>
                <a:t> </a:t>
              </a:r>
              <a:r>
                <a:rPr lang="en-GB" sz="1800" i="1" dirty="0">
                  <a:solidFill>
                    <a:srgbClr val="9971AF"/>
                  </a:solidFill>
                </a:rPr>
                <a:t>height</a:t>
              </a:r>
              <a:r>
                <a:rPr lang="en-GB" sz="1800" i="1" dirty="0"/>
                <a:t>=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"20"</a:t>
              </a:r>
              <a:r>
                <a:rPr lang="en-GB" sz="1800" i="1" dirty="0"/>
                <a:t> </a:t>
              </a:r>
              <a:r>
                <a:rPr lang="en-GB" sz="1800" i="1" dirty="0" err="1">
                  <a:solidFill>
                    <a:srgbClr val="9971AF"/>
                  </a:solidFill>
                </a:rPr>
                <a:t>img</a:t>
              </a:r>
              <a:r>
                <a:rPr lang="en-GB" sz="1800" i="1" dirty="0" smtClean="0"/>
                <a:t>=</a:t>
              </a:r>
              <a:r>
                <a:rPr lang="en-GB" sz="1800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"close.png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</a:t>
              </a:r>
              <a:r>
                <a:rPr lang="en-GB" sz="1800" i="1" dirty="0"/>
                <a:t> </a:t>
              </a:r>
              <a:r>
                <a:rPr lang="en-GB" sz="1800" i="1" dirty="0">
                  <a:solidFill>
                    <a:srgbClr val="9971AF"/>
                  </a:solidFill>
                </a:rPr>
                <a:t>tooltip</a:t>
              </a:r>
              <a:r>
                <a:rPr lang="en-GB" sz="1800" i="1" dirty="0" smtClean="0"/>
                <a:t>=</a:t>
              </a:r>
              <a:r>
                <a:rPr lang="en-GB" sz="1800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“Close"</a:t>
              </a:r>
              <a:r>
                <a:rPr lang="en-GB" sz="1800" i="1" dirty="0" smtClean="0">
                  <a:solidFill>
                    <a:schemeClr val="accent2">
                      <a:lumMod val="75000"/>
                    </a:schemeClr>
                  </a:solidFill>
                </a:rPr>
                <a:t>&gt;</a:t>
              </a:r>
              <a:endParaRPr lang="en-GB" sz="1800" i="1" dirty="0">
                <a:solidFill>
                  <a:schemeClr val="accent2">
                    <a:lumMod val="75000"/>
                  </a:schemeClr>
                </a:solidFill>
              </a:endParaRPr>
            </a:p>
            <a:p>
              <a:pPr marL="0" indent="0">
                <a:buNone/>
              </a:pPr>
              <a:r>
                <a:rPr lang="en-GB" sz="1800" dirty="0" smtClean="0">
                  <a:solidFill>
                    <a:schemeClr val="accent2">
                      <a:lumMod val="75000"/>
                    </a:schemeClr>
                  </a:solidFill>
                </a:rPr>
                <a:t>			&lt;</a:t>
              </a:r>
              <a:r>
                <a:rPr lang="en-GB" sz="1800" dirty="0">
                  <a:solidFill>
                    <a:schemeClr val="accent2">
                      <a:lumMod val="75000"/>
                    </a:schemeClr>
                  </a:solidFill>
                </a:rPr>
                <a:t>confirm</a:t>
              </a:r>
              <a:r>
                <a:rPr lang="en-GB" sz="1800" dirty="0"/>
                <a:t> </a:t>
              </a:r>
              <a:r>
                <a:rPr lang="en-GB" sz="1800" dirty="0">
                  <a:solidFill>
                    <a:srgbClr val="9971AF"/>
                  </a:solidFill>
                </a:rPr>
                <a:t>message</a:t>
              </a:r>
              <a:r>
                <a:rPr lang="en-GB" sz="1800" dirty="0" smtClean="0"/>
                <a:t>=</a:t>
              </a:r>
              <a:r>
                <a:rPr lang="en-GB" sz="1800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“Are you sure you want to close all tabs in this panel?"</a:t>
              </a:r>
              <a:r>
                <a:rPr lang="en-GB" sz="1800" i="1" dirty="0" smtClean="0">
                  <a:solidFill>
                    <a:schemeClr val="accent2">
                      <a:lumMod val="75000"/>
                    </a:schemeClr>
                  </a:solidFill>
                </a:rPr>
                <a:t>&gt;</a:t>
              </a:r>
              <a:endParaRPr lang="en-GB" sz="1800" i="1" dirty="0">
                <a:solidFill>
                  <a:schemeClr val="accent2">
                    <a:lumMod val="75000"/>
                  </a:schemeClr>
                </a:solidFill>
              </a:endParaRPr>
            </a:p>
            <a:p>
              <a:pPr marL="0" indent="0">
                <a:buNone/>
              </a:pPr>
              <a:r>
                <a:rPr lang="en-GB" sz="1800" dirty="0" smtClean="0">
                  <a:solidFill>
                    <a:schemeClr val="accent2">
                      <a:lumMod val="75000"/>
                    </a:schemeClr>
                  </a:solidFill>
                </a:rPr>
                <a:t>				&lt;</a:t>
              </a:r>
              <a:r>
                <a:rPr lang="en-GB" sz="1800" dirty="0">
                  <a:solidFill>
                    <a:schemeClr val="accent2">
                      <a:lumMod val="75000"/>
                    </a:schemeClr>
                  </a:solidFill>
                </a:rPr>
                <a:t>close</a:t>
              </a:r>
              <a:r>
                <a:rPr lang="en-GB" sz="1800" dirty="0"/>
                <a:t> </a:t>
              </a:r>
              <a:r>
                <a:rPr lang="en-GB" sz="1800" dirty="0">
                  <a:solidFill>
                    <a:srgbClr val="9971AF"/>
                  </a:solidFill>
                </a:rPr>
                <a:t>ref</a:t>
              </a:r>
              <a:r>
                <a:rPr lang="en-GB" sz="1800" dirty="0"/>
                <a:t>=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"../../../.."</a:t>
              </a:r>
              <a:r>
                <a:rPr lang="en-GB" sz="1800" i="1" dirty="0"/>
                <a:t> </a:t>
              </a:r>
              <a:r>
                <a:rPr lang="en-GB" sz="1800" i="1" dirty="0">
                  <a:solidFill>
                    <a:srgbClr val="9971AF"/>
                  </a:solidFill>
                </a:rPr>
                <a:t>confirm</a:t>
              </a:r>
              <a:r>
                <a:rPr lang="en-GB" sz="1800" i="1" dirty="0" smtClean="0"/>
                <a:t>=</a:t>
              </a:r>
              <a:r>
                <a:rPr lang="en-GB" sz="1800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“Close all tabs?"</a:t>
              </a:r>
              <a:r>
                <a:rPr lang="en-GB" sz="1800" i="1" dirty="0" smtClean="0">
                  <a:solidFill>
                    <a:schemeClr val="accent2">
                      <a:lumMod val="75000"/>
                    </a:schemeClr>
                  </a:solidFill>
                </a:rPr>
                <a:t>/&gt;</a:t>
              </a:r>
              <a:endParaRPr lang="en-GB" sz="1800" i="1" dirty="0">
                <a:solidFill>
                  <a:schemeClr val="accent2">
                    <a:lumMod val="75000"/>
                  </a:schemeClr>
                </a:solidFill>
              </a:endParaRPr>
            </a:p>
            <a:p>
              <a:pPr marL="0" indent="0">
                <a:buNone/>
              </a:pPr>
              <a:r>
                <a:rPr lang="en-GB" sz="1800" dirty="0" smtClean="0">
                  <a:solidFill>
                    <a:schemeClr val="accent2">
                      <a:lumMod val="75000"/>
                    </a:schemeClr>
                  </a:solidFill>
                </a:rPr>
                <a:t>			&lt;/</a:t>
              </a:r>
              <a:r>
                <a:rPr lang="en-GB" sz="1800" dirty="0">
                  <a:solidFill>
                    <a:schemeClr val="accent2">
                      <a:lumMod val="75000"/>
                    </a:schemeClr>
                  </a:solidFill>
                </a:rPr>
                <a:t>confirm&gt;</a:t>
              </a:r>
            </a:p>
            <a:p>
              <a:pPr marL="0" indent="0">
                <a:buNone/>
              </a:pPr>
              <a:r>
                <a:rPr lang="en-GB" sz="1800" dirty="0" smtClean="0">
                  <a:solidFill>
                    <a:schemeClr val="accent2">
                      <a:lumMod val="75000"/>
                    </a:schemeClr>
                  </a:solidFill>
                </a:rPr>
                <a:t>		&lt;/</a:t>
              </a:r>
              <a:r>
                <a:rPr lang="en-GB" sz="1800" dirty="0">
                  <a:solidFill>
                    <a:schemeClr val="accent2">
                      <a:lumMod val="75000"/>
                    </a:schemeClr>
                  </a:solidFill>
                </a:rPr>
                <a:t>Button&gt;</a:t>
              </a:r>
            </a:p>
            <a:p>
              <a:pPr marL="0" indent="0">
                <a:buNone/>
              </a:pPr>
              <a:r>
                <a:rPr lang="en-GB" sz="1800" dirty="0" smtClean="0">
                  <a:solidFill>
                    <a:schemeClr val="accent2">
                      <a:lumMod val="75000"/>
                    </a:schemeClr>
                  </a:solidFill>
                </a:rPr>
                <a:t>	&lt;/</a:t>
              </a:r>
              <a:r>
                <a:rPr lang="en-GB" sz="1800" dirty="0" err="1">
                  <a:solidFill>
                    <a:schemeClr val="accent2">
                      <a:lumMod val="75000"/>
                    </a:schemeClr>
                  </a:solidFill>
                </a:rPr>
                <a:t>Tabstrip</a:t>
              </a:r>
              <a:r>
                <a:rPr lang="en-GB" sz="1800" dirty="0">
                  <a:solidFill>
                    <a:schemeClr val="accent2">
                      <a:lumMod val="75000"/>
                    </a:schemeClr>
                  </a:solidFill>
                </a:rPr>
                <a:t>&gt;</a:t>
              </a:r>
            </a:p>
            <a:p>
              <a:pPr marL="0" indent="0">
                <a:buNone/>
              </a:pPr>
              <a:r>
                <a:rPr lang="en-GB" sz="1800" dirty="0" smtClean="0">
                  <a:solidFill>
                    <a:schemeClr val="accent2">
                      <a:lumMod val="75000"/>
                    </a:schemeClr>
                  </a:solidFill>
                </a:rPr>
                <a:t>	&lt;</a:t>
              </a:r>
              <a:r>
                <a:rPr lang="en-GB" sz="1800" dirty="0">
                  <a:solidFill>
                    <a:schemeClr val="accent2">
                      <a:lumMod val="75000"/>
                    </a:schemeClr>
                  </a:solidFill>
                </a:rPr>
                <a:t>Border</a:t>
              </a:r>
              <a:r>
                <a:rPr lang="en-GB" sz="1800" dirty="0"/>
                <a:t> </a:t>
              </a:r>
              <a:r>
                <a:rPr lang="en-GB" sz="1800" i="1" dirty="0" smtClean="0">
                  <a:solidFill>
                    <a:srgbClr val="9971AF"/>
                  </a:solidFill>
                </a:rPr>
                <a:t>width</a:t>
              </a:r>
              <a:r>
                <a:rPr lang="en-GB" sz="1800" i="1" dirty="0"/>
                <a:t>=</a:t>
              </a:r>
              <a:r>
                <a:rPr lang="en-GB" sz="1800" i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"1"</a:t>
              </a:r>
              <a:r>
                <a:rPr lang="en-GB" sz="1800" i="1" dirty="0">
                  <a:solidFill>
                    <a:schemeClr val="accent2">
                      <a:lumMod val="75000"/>
                    </a:schemeClr>
                  </a:solidFill>
                </a:rPr>
                <a:t>/&gt;</a:t>
              </a:r>
            </a:p>
            <a:p>
              <a:pPr marL="0" indent="0">
                <a:buNone/>
              </a:pPr>
              <a:r>
                <a:rPr lang="en-GB" sz="1800" dirty="0">
                  <a:solidFill>
                    <a:schemeClr val="accent2">
                      <a:lumMod val="75000"/>
                    </a:schemeClr>
                  </a:solidFill>
                </a:rPr>
                <a:t>&lt;/Decorators&gt;</a:t>
              </a:r>
              <a:endParaRPr lang="en-GB" sz="1800" dirty="0" smtClean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397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Review</a:t>
            </a:r>
            <a:endParaRPr lang="en-GB" dirty="0"/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459741" y="942896"/>
            <a:ext cx="7722548" cy="37421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SzPct val="50000"/>
              <a:buFont typeface="Lucida Grande"/>
              <a:buChar char="▶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en-GB" dirty="0" smtClean="0">
                <a:cs typeface="Arial" charset="0"/>
              </a:rPr>
              <a:t>You should now be able to:</a:t>
            </a:r>
          </a:p>
          <a:p>
            <a:r>
              <a:rPr lang="en-GB" sz="2400" dirty="0"/>
              <a:t>Construct complex layouts using </a:t>
            </a:r>
            <a:r>
              <a:rPr lang="en-GB" sz="2400" dirty="0" err="1"/>
              <a:t>Webcentric’s</a:t>
            </a:r>
            <a:r>
              <a:rPr lang="en-GB" sz="2400" dirty="0"/>
              <a:t> basic layout components.</a:t>
            </a:r>
          </a:p>
          <a:p>
            <a:r>
              <a:rPr lang="en-GB" sz="2400" dirty="0"/>
              <a:t>Understand the XML that </a:t>
            </a:r>
            <a:r>
              <a:rPr lang="en-GB" sz="2400" dirty="0" err="1"/>
              <a:t>Webcentric</a:t>
            </a:r>
            <a:r>
              <a:rPr lang="en-GB" sz="2400" dirty="0"/>
              <a:t> uses for persistence.</a:t>
            </a:r>
          </a:p>
          <a:p>
            <a:pPr>
              <a:lnSpc>
                <a:spcPct val="150000"/>
              </a:lnSpc>
            </a:pPr>
            <a:endParaRPr lang="en-GB" b="1" dirty="0" smtClean="0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7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Objectives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7271"/>
            <a:ext cx="8229600" cy="339447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b="1" dirty="0" smtClean="0">
                <a:cs typeface="Arial" charset="0"/>
              </a:rPr>
              <a:t>By the end of the session you will be able to:</a:t>
            </a:r>
          </a:p>
          <a:p>
            <a:r>
              <a:rPr lang="en-GB" dirty="0" smtClean="0"/>
              <a:t>Use </a:t>
            </a:r>
            <a:r>
              <a:rPr lang="en-GB" dirty="0" err="1" smtClean="0"/>
              <a:t>Webcentric’s</a:t>
            </a:r>
            <a:r>
              <a:rPr lang="en-GB" dirty="0" smtClean="0"/>
              <a:t> basic layout </a:t>
            </a:r>
            <a:r>
              <a:rPr lang="en-GB" dirty="0"/>
              <a:t>components </a:t>
            </a:r>
            <a:r>
              <a:rPr lang="en-GB" dirty="0" smtClean="0"/>
              <a:t>to construct </a:t>
            </a:r>
            <a:r>
              <a:rPr lang="en-GB" dirty="0"/>
              <a:t>complex </a:t>
            </a:r>
            <a:r>
              <a:rPr lang="en-GB" dirty="0" smtClean="0"/>
              <a:t>layouts.</a:t>
            </a:r>
          </a:p>
          <a:p>
            <a:r>
              <a:rPr lang="en-GB" dirty="0" smtClean="0"/>
              <a:t>Understand the XML that </a:t>
            </a:r>
            <a:r>
              <a:rPr lang="en-GB" dirty="0" err="1" smtClean="0"/>
              <a:t>Webcentric</a:t>
            </a:r>
            <a:r>
              <a:rPr lang="en-GB" dirty="0" smtClean="0"/>
              <a:t> uses for persistence.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888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Layout Management</a:t>
            </a:r>
            <a:endParaRPr lang="en-GB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5" y="1153885"/>
            <a:ext cx="6154056" cy="367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0363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Layout Management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Panels</a:t>
            </a:r>
          </a:p>
          <a:p>
            <a:r>
              <a:rPr lang="en-GB" dirty="0" smtClean="0"/>
              <a:t>Towers</a:t>
            </a:r>
          </a:p>
          <a:p>
            <a:r>
              <a:rPr lang="en-GB" dirty="0" smtClean="0"/>
              <a:t>Terraces</a:t>
            </a:r>
          </a:p>
          <a:p>
            <a:r>
              <a:rPr lang="en-GB" dirty="0" smtClean="0"/>
              <a:t>Stacks</a:t>
            </a:r>
          </a:p>
          <a:p>
            <a:r>
              <a:rPr lang="en-GB" dirty="0" smtClean="0"/>
              <a:t>Dialogs</a:t>
            </a:r>
          </a:p>
          <a:p>
            <a:r>
              <a:rPr lang="en-GB" dirty="0" smtClean="0"/>
              <a:t>Decorators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377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Panels</a:t>
            </a:r>
            <a:endParaRPr lang="en-GB" dirty="0"/>
          </a:p>
        </p:txBody>
      </p:sp>
      <p:sp>
        <p:nvSpPr>
          <p:cNvPr id="4" name="Rounded Rectangle 3"/>
          <p:cNvSpPr/>
          <p:nvPr/>
        </p:nvSpPr>
        <p:spPr>
          <a:xfrm>
            <a:off x="457200" y="1330036"/>
            <a:ext cx="8229600" cy="3396343"/>
          </a:xfrm>
          <a:prstGeom prst="roundRect">
            <a:avLst>
              <a:gd name="adj" fmla="val 5129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/>
              </a:gs>
            </a:gsLst>
            <a:lin ang="16200000" scaled="0"/>
          </a:gradFill>
          <a:ln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09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Panels</a:t>
            </a:r>
            <a:endParaRPr lang="en-GB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22450" y="1022350"/>
            <a:ext cx="5511799" cy="38734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509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Towers</a:t>
            </a:r>
            <a:endParaRPr lang="en-GB" dirty="0"/>
          </a:p>
        </p:txBody>
      </p:sp>
      <p:sp>
        <p:nvSpPr>
          <p:cNvPr id="4" name="Rounded Rectangle 3"/>
          <p:cNvSpPr/>
          <p:nvPr/>
        </p:nvSpPr>
        <p:spPr>
          <a:xfrm>
            <a:off x="457200" y="1330036"/>
            <a:ext cx="8229600" cy="3396343"/>
          </a:xfrm>
          <a:prstGeom prst="roundRect">
            <a:avLst>
              <a:gd name="adj" fmla="val 5129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2"/>
              </a:gs>
            </a:gsLst>
            <a:lin ang="16200000" scaled="0"/>
          </a:gradFill>
          <a:ln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ounded Rectangle 4"/>
          <p:cNvSpPr/>
          <p:nvPr/>
        </p:nvSpPr>
        <p:spPr>
          <a:xfrm>
            <a:off x="665018" y="3170712"/>
            <a:ext cx="7823860" cy="1377537"/>
          </a:xfrm>
          <a:prstGeom prst="roundRect">
            <a:avLst>
              <a:gd name="adj" fmla="val 7218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/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ounded Rectangle 5"/>
          <p:cNvSpPr/>
          <p:nvPr/>
        </p:nvSpPr>
        <p:spPr>
          <a:xfrm>
            <a:off x="665018" y="1520043"/>
            <a:ext cx="7823860" cy="1401288"/>
          </a:xfrm>
          <a:prstGeom prst="roundRect">
            <a:avLst>
              <a:gd name="adj" fmla="val 7218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/>
              </a:gs>
            </a:gsLst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7453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-9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16-9-pp-pres.potx</Template>
  <TotalTime>0</TotalTime>
  <Words>453</Words>
  <Application>Microsoft Office PowerPoint</Application>
  <PresentationFormat>On-screen Show (16:9)</PresentationFormat>
  <Paragraphs>190</Paragraphs>
  <Slides>37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16-9-pp-pres</vt:lpstr>
      <vt:lpstr>Webcentric</vt:lpstr>
      <vt:lpstr>Overview</vt:lpstr>
      <vt:lpstr>Overview</vt:lpstr>
      <vt:lpstr>Objectives</vt:lpstr>
      <vt:lpstr>Layout Management</vt:lpstr>
      <vt:lpstr>Layout Management</vt:lpstr>
      <vt:lpstr>Panels</vt:lpstr>
      <vt:lpstr>Panels</vt:lpstr>
      <vt:lpstr>Towers</vt:lpstr>
      <vt:lpstr>Towers</vt:lpstr>
      <vt:lpstr>Terraces</vt:lpstr>
      <vt:lpstr>Terraces</vt:lpstr>
      <vt:lpstr>Stacks</vt:lpstr>
      <vt:lpstr>Stacks</vt:lpstr>
      <vt:lpstr>A Complex Layout</vt:lpstr>
      <vt:lpstr>A Complex Layout</vt:lpstr>
      <vt:lpstr>Dialogs</vt:lpstr>
      <vt:lpstr>Dialogs</vt:lpstr>
      <vt:lpstr>Something Is Still Missing</vt:lpstr>
      <vt:lpstr>Persistence</vt:lpstr>
      <vt:lpstr>Persistence - Panels</vt:lpstr>
      <vt:lpstr>Panels</vt:lpstr>
      <vt:lpstr>Persistence - Towers</vt:lpstr>
      <vt:lpstr>Towers</vt:lpstr>
      <vt:lpstr>Persistence - Terraces</vt:lpstr>
      <vt:lpstr>Terraces</vt:lpstr>
      <vt:lpstr>Persistence - Stack</vt:lpstr>
      <vt:lpstr>Stack</vt:lpstr>
      <vt:lpstr>Exercise</vt:lpstr>
      <vt:lpstr>What About Dialogs?</vt:lpstr>
      <vt:lpstr>Menus</vt:lpstr>
      <vt:lpstr>Menu Items</vt:lpstr>
      <vt:lpstr>showDialog Action</vt:lpstr>
      <vt:lpstr>Menus &amp; Actions</vt:lpstr>
      <vt:lpstr>Decorators</vt:lpstr>
      <vt:lpstr>Defining Decorators</vt:lpstr>
      <vt:lpstr>Review</vt:lpstr>
    </vt:vector>
  </TitlesOfParts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2013-08-07T12:46:15Z</dcterms:created>
  <dcterms:modified xsi:type="dcterms:W3CDTF">2013-08-07T12:46:20Z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